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94" r:id="rId2"/>
    <p:sldId id="270" r:id="rId3"/>
    <p:sldId id="278" r:id="rId4"/>
    <p:sldId id="280" r:id="rId5"/>
    <p:sldId id="279" r:id="rId6"/>
    <p:sldId id="281" r:id="rId7"/>
    <p:sldId id="283" r:id="rId8"/>
    <p:sldId id="284" r:id="rId9"/>
    <p:sldId id="285" r:id="rId10"/>
    <p:sldId id="287" r:id="rId11"/>
    <p:sldId id="277" r:id="rId12"/>
    <p:sldId id="271" r:id="rId13"/>
    <p:sldId id="272" r:id="rId14"/>
    <p:sldId id="273" r:id="rId15"/>
    <p:sldId id="274" r:id="rId16"/>
    <p:sldId id="275" r:id="rId17"/>
    <p:sldId id="276" r:id="rId18"/>
    <p:sldId id="288" r:id="rId19"/>
    <p:sldId id="289" r:id="rId20"/>
    <p:sldId id="290" r:id="rId21"/>
    <p:sldId id="292" r:id="rId22"/>
    <p:sldId id="293" r:id="rId23"/>
    <p:sldId id="291" r:id="rId24"/>
    <p:sldId id="295"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Elsie" initials="GE" lastIdx="1" clrIdx="0">
    <p:extLst>
      <p:ext uri="{19B8F6BF-5375-455C-9EA6-DF929625EA0E}">
        <p15:presenceInfo xmlns:p15="http://schemas.microsoft.com/office/powerpoint/2012/main" userId="S-1-5-21-3150487174-3573188747-4290563848-3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DAE"/>
    <a:srgbClr val="F7F2C3"/>
    <a:srgbClr val="064B0B"/>
    <a:srgbClr val="063747"/>
    <a:srgbClr val="C49C20"/>
    <a:srgbClr val="D4D0C8"/>
    <a:srgbClr val="F2E78E"/>
    <a:srgbClr val="409191"/>
    <a:srgbClr val="105468"/>
    <a:srgbClr val="002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303" autoAdjust="0"/>
  </p:normalViewPr>
  <p:slideViewPr>
    <p:cSldViewPr snapToGrid="0" snapToObjects="1">
      <p:cViewPr varScale="1">
        <p:scale>
          <a:sx n="111" d="100"/>
          <a:sy n="111" d="100"/>
        </p:scale>
        <p:origin x="232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31T13:20:30.102" idx="1">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55C0DBA-A71B-4722-A8B7-B4652CEB73ED}" type="datetimeFigureOut">
              <a:rPr lang="en-US" smtClean="0"/>
              <a:t>1/31/2020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B4A4309-9F03-45EF-81DD-A5DDB331FC8A}" type="slidenum">
              <a:rPr lang="en-US" smtClean="0"/>
              <a:t>‹#›</a:t>
            </a:fld>
            <a:endParaRPr lang="en-US"/>
          </a:p>
        </p:txBody>
      </p:sp>
    </p:spTree>
    <p:extLst>
      <p:ext uri="{BB962C8B-B14F-4D97-AF65-F5344CB8AC3E}">
        <p14:creationId xmlns:p14="http://schemas.microsoft.com/office/powerpoint/2010/main" val="1874704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ABD8E9-FEC5-4F53-AE82-FB55AAC72F1A}" type="datetimeFigureOut">
              <a:rPr lang="en-US" smtClean="0"/>
              <a:t>1/31/2020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44DE85-7881-4FD6-BF0C-CE10D8B5FC29}" type="slidenum">
              <a:rPr lang="en-US" smtClean="0"/>
              <a:t>‹#›</a:t>
            </a:fld>
            <a:endParaRPr lang="en-US"/>
          </a:p>
        </p:txBody>
      </p:sp>
    </p:spTree>
    <p:extLst>
      <p:ext uri="{BB962C8B-B14F-4D97-AF65-F5344CB8AC3E}">
        <p14:creationId xmlns:p14="http://schemas.microsoft.com/office/powerpoint/2010/main" val="46474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CEB7F47-FB0E-4B78-BD52-AF0862A30064}"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5154920"/>
            <a:ext cx="6400800" cy="714458"/>
          </a:xfrm>
        </p:spPr>
        <p:txBody>
          <a:bodyPr anchor="t" anchorCtr="0"/>
          <a:lstStyle>
            <a:lvl1pPr algn="ctr">
              <a:defRPr>
                <a:solidFill>
                  <a:srgbClr val="C49C2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905138"/>
            <a:ext cx="6400800" cy="582159"/>
          </a:xfrm>
        </p:spPr>
        <p:txBody>
          <a:bodyPr lIns="0" tIns="0" rIns="0" bIns="0">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FORUM_Reverse.png"/>
          <p:cNvPicPr>
            <a:picLocks noChangeAspect="1"/>
          </p:cNvPicPr>
          <p:nvPr userDrawn="1"/>
        </p:nvPicPr>
        <p:blipFill>
          <a:blip r:embed="rId3"/>
          <a:stretch>
            <a:fillRect/>
          </a:stretch>
        </p:blipFill>
        <p:spPr>
          <a:xfrm>
            <a:off x="757656" y="541443"/>
            <a:ext cx="1227887" cy="346777"/>
          </a:xfrm>
          <a:prstGeom prst="rect">
            <a:avLst/>
          </a:prstGeom>
        </p:spPr>
      </p:pic>
      <p:sp>
        <p:nvSpPr>
          <p:cNvPr id="8" name="Rectangle 7"/>
          <p:cNvSpPr/>
          <p:nvPr userDrawn="1"/>
        </p:nvSpPr>
        <p:spPr>
          <a:xfrm>
            <a:off x="664519" y="994900"/>
            <a:ext cx="3052439" cy="307777"/>
          </a:xfrm>
          <a:prstGeom prst="rect">
            <a:avLst/>
          </a:prstGeom>
        </p:spPr>
        <p:txBody>
          <a:bodyPr wrap="none">
            <a:spAutoFit/>
          </a:bodyPr>
          <a:lstStyle/>
          <a:p>
            <a:r>
              <a:rPr lang="en-US" sz="1400" dirty="0" smtClean="0">
                <a:solidFill>
                  <a:srgbClr val="C49C20"/>
                </a:solidFill>
                <a:latin typeface="Arial" pitchFamily="34" charset="0"/>
                <a:cs typeface="Arial" pitchFamily="34" charset="0"/>
              </a:rPr>
              <a:t>Smart Solutions. Powerful Products.</a:t>
            </a:r>
            <a:endParaRPr lang="en-US" sz="1400" dirty="0">
              <a:solidFill>
                <a:srgbClr val="C49C20"/>
              </a:solidFill>
              <a:latin typeface="Arial" pitchFamily="34" charset="0"/>
              <a:cs typeface="Arial" pitchFamily="34" charset="0"/>
            </a:endParaRPr>
          </a:p>
        </p:txBody>
      </p:sp>
    </p:spTree>
    <p:extLst>
      <p:ext uri="{BB962C8B-B14F-4D97-AF65-F5344CB8AC3E}">
        <p14:creationId xmlns:p14="http://schemas.microsoft.com/office/powerpoint/2010/main" val="11882021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34D82EA-2103-4346-9AE9-6B2D60DE31DC}" type="slidenum">
              <a:rPr lang="en-US" altLang="en-US"/>
              <a:pPr/>
              <a:t>‹#›</a:t>
            </a:fld>
            <a:endParaRPr lang="en-US" altLang="en-US"/>
          </a:p>
        </p:txBody>
      </p:sp>
    </p:spTree>
    <p:extLst>
      <p:ext uri="{BB962C8B-B14F-4D97-AF65-F5344CB8AC3E}">
        <p14:creationId xmlns:p14="http://schemas.microsoft.com/office/powerpoint/2010/main" val="12531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3581400"/>
          </a:xfrm>
        </p:spPr>
        <p:txBody>
          <a:bodyPr/>
          <a:lstStyle/>
          <a:p>
            <a:endParaRPr lang="en-US"/>
          </a:p>
        </p:txBody>
      </p:sp>
      <p:sp>
        <p:nvSpPr>
          <p:cNvPr id="4" name="Text Placeholder 3"/>
          <p:cNvSpPr>
            <a:spLocks noGrp="1"/>
          </p:cNvSpPr>
          <p:nvPr>
            <p:ph type="body" sz="half" idx="2"/>
          </p:nvPr>
        </p:nvSpPr>
        <p:spPr>
          <a:xfrm>
            <a:off x="4648200" y="19812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77000"/>
            <a:ext cx="1752600" cy="3048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2438400" y="6477000"/>
            <a:ext cx="2895600" cy="3048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5334000" y="6477000"/>
            <a:ext cx="1600200" cy="304800"/>
          </a:xfrm>
        </p:spPr>
        <p:txBody>
          <a:bodyPr/>
          <a:lstStyle>
            <a:lvl1pPr>
              <a:defRPr/>
            </a:lvl1pPr>
          </a:lstStyle>
          <a:p>
            <a:fld id="{3BB1B2B5-3947-4EF2-B406-F41B4A153D6A}" type="slidenum">
              <a:rPr lang="en-US" altLang="en-US"/>
              <a:pPr/>
              <a:t>‹#›</a:t>
            </a:fld>
            <a:endParaRPr lang="en-US" altLang="en-US"/>
          </a:p>
        </p:txBody>
      </p:sp>
    </p:spTree>
    <p:extLst>
      <p:ext uri="{BB962C8B-B14F-4D97-AF65-F5344CB8AC3E}">
        <p14:creationId xmlns:p14="http://schemas.microsoft.com/office/powerpoint/2010/main" val="2467008249"/>
      </p:ext>
    </p:extLst>
  </p:cSld>
  <p:clrMapOvr>
    <a:masterClrMapping/>
  </p:clrMapOvr>
  <p:transition>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77000"/>
            <a:ext cx="1752600" cy="304800"/>
          </a:xfrm>
          <a:prstGeom prst="rect">
            <a:avLst/>
          </a:prstGeom>
        </p:spPr>
        <p:txBody>
          <a:bodyPr/>
          <a:lstStyle>
            <a:lvl1pPr>
              <a:defRPr/>
            </a:lvl1pPr>
          </a:lstStyle>
          <a:p>
            <a:endParaRPr lang="en-US" altLang="en-US"/>
          </a:p>
        </p:txBody>
      </p:sp>
      <p:sp>
        <p:nvSpPr>
          <p:cNvPr id="7" name="Footer Placeholder 6"/>
          <p:cNvSpPr>
            <a:spLocks noGrp="1"/>
          </p:cNvSpPr>
          <p:nvPr>
            <p:ph type="ftr" sz="quarter" idx="11"/>
          </p:nvPr>
        </p:nvSpPr>
        <p:spPr>
          <a:xfrm>
            <a:off x="2438400" y="6477000"/>
            <a:ext cx="2895600" cy="304800"/>
          </a:xfrm>
          <a:prstGeom prst="rect">
            <a:avLst/>
          </a:prstGeom>
        </p:spPr>
        <p:txBody>
          <a:bodyPr/>
          <a:lstStyle>
            <a:lvl1pPr>
              <a:defRPr/>
            </a:lvl1pPr>
          </a:lstStyle>
          <a:p>
            <a:endParaRPr lang="en-US" altLang="en-US"/>
          </a:p>
        </p:txBody>
      </p:sp>
      <p:sp>
        <p:nvSpPr>
          <p:cNvPr id="8" name="Slide Number Placeholder 7"/>
          <p:cNvSpPr>
            <a:spLocks noGrp="1"/>
          </p:cNvSpPr>
          <p:nvPr>
            <p:ph type="sldNum" sz="quarter" idx="12"/>
          </p:nvPr>
        </p:nvSpPr>
        <p:spPr>
          <a:xfrm>
            <a:off x="5334000" y="6477000"/>
            <a:ext cx="1600200" cy="304800"/>
          </a:xfrm>
        </p:spPr>
        <p:txBody>
          <a:bodyPr/>
          <a:lstStyle>
            <a:lvl1pPr>
              <a:defRPr/>
            </a:lvl1pPr>
          </a:lstStyle>
          <a:p>
            <a:fld id="{5D4E1794-3C37-46FA-8AC6-46A6403201A3}" type="slidenum">
              <a:rPr lang="en-US" altLang="en-US"/>
              <a:pPr/>
              <a:t>‹#›</a:t>
            </a:fld>
            <a:endParaRPr lang="en-US" altLang="en-US"/>
          </a:p>
        </p:txBody>
      </p:sp>
    </p:spTree>
    <p:extLst>
      <p:ext uri="{BB962C8B-B14F-4D97-AF65-F5344CB8AC3E}">
        <p14:creationId xmlns:p14="http://schemas.microsoft.com/office/powerpoint/2010/main" val="608771966"/>
      </p:ext>
    </p:extLst>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1" name="Rectangle 10"/>
          <p:cNvSpPr/>
          <p:nvPr userDrawn="1"/>
        </p:nvSpPr>
        <p:spPr>
          <a:xfrm>
            <a:off x="0" y="0"/>
            <a:ext cx="9147920" cy="6858000"/>
          </a:xfrm>
          <a:prstGeom prst="rect">
            <a:avLst/>
          </a:prstGeom>
          <a:gradFill>
            <a:gsLst>
              <a:gs pos="0">
                <a:srgbClr val="002D3D"/>
              </a:gs>
              <a:gs pos="100000">
                <a:srgbClr val="105468"/>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1600" y="5418664"/>
            <a:ext cx="6400800" cy="711200"/>
          </a:xfrm>
        </p:spPr>
        <p:txBody>
          <a:bodyPr anchor="t" anchorCtr="0"/>
          <a:lstStyle>
            <a:lvl1pPr algn="ctr">
              <a:defRPr>
                <a:solidFill>
                  <a:srgbClr val="C49C2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6146798"/>
            <a:ext cx="6400800" cy="668866"/>
          </a:xfrm>
        </p:spPr>
        <p:txBody>
          <a:bodyPr lIns="0" tIns="0" rIns="0" bIns="0">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FORUM_Reverse.png"/>
          <p:cNvPicPr>
            <a:picLocks noChangeAspect="1"/>
          </p:cNvPicPr>
          <p:nvPr userDrawn="1"/>
        </p:nvPicPr>
        <p:blipFill>
          <a:blip r:embed="rId2"/>
          <a:stretch>
            <a:fillRect/>
          </a:stretch>
        </p:blipFill>
        <p:spPr>
          <a:xfrm>
            <a:off x="757656" y="338246"/>
            <a:ext cx="1227887" cy="346777"/>
          </a:xfrm>
          <a:prstGeom prst="rect">
            <a:avLst/>
          </a:prstGeom>
        </p:spPr>
      </p:pic>
      <p:sp>
        <p:nvSpPr>
          <p:cNvPr id="8" name="Rectangle 7"/>
          <p:cNvSpPr/>
          <p:nvPr userDrawn="1"/>
        </p:nvSpPr>
        <p:spPr>
          <a:xfrm>
            <a:off x="5660077" y="453449"/>
            <a:ext cx="3052439" cy="307777"/>
          </a:xfrm>
          <a:prstGeom prst="rect">
            <a:avLst/>
          </a:prstGeom>
        </p:spPr>
        <p:txBody>
          <a:bodyPr wrap="none">
            <a:spAutoFit/>
          </a:bodyPr>
          <a:lstStyle/>
          <a:p>
            <a:r>
              <a:rPr lang="en-US" sz="1400" dirty="0" smtClean="0">
                <a:solidFill>
                  <a:srgbClr val="C49C20"/>
                </a:solidFill>
                <a:latin typeface="Arial" pitchFamily="34" charset="0"/>
                <a:cs typeface="Arial" pitchFamily="34" charset="0"/>
              </a:rPr>
              <a:t>Smart Solutions. Powerful Products.</a:t>
            </a:r>
            <a:endParaRPr lang="en-US" sz="1400" dirty="0">
              <a:solidFill>
                <a:srgbClr val="C49C20"/>
              </a:solidFill>
              <a:latin typeface="Arial" pitchFamily="34" charset="0"/>
              <a:cs typeface="Arial" pitchFamily="34" charset="0"/>
            </a:endParaRPr>
          </a:p>
        </p:txBody>
      </p:sp>
      <p:pic>
        <p:nvPicPr>
          <p:cNvPr id="6" name="Picture 5" descr="forum ad pic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32927"/>
            <a:ext cx="9144000" cy="4151376"/>
          </a:xfrm>
          <a:prstGeom prst="rect">
            <a:avLst/>
          </a:prstGeom>
        </p:spPr>
      </p:pic>
      <p:cxnSp>
        <p:nvCxnSpPr>
          <p:cNvPr id="12" name="Straight Connector 11"/>
          <p:cNvCxnSpPr/>
          <p:nvPr userDrawn="1"/>
        </p:nvCxnSpPr>
        <p:spPr>
          <a:xfrm>
            <a:off x="0" y="1032927"/>
            <a:ext cx="9147920"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5192770"/>
            <a:ext cx="9147920"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570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1" name="Rectangle 10"/>
          <p:cNvSpPr/>
          <p:nvPr userDrawn="1"/>
        </p:nvSpPr>
        <p:spPr>
          <a:xfrm>
            <a:off x="0" y="0"/>
            <a:ext cx="9147920" cy="6858000"/>
          </a:xfrm>
          <a:prstGeom prst="rect">
            <a:avLst/>
          </a:prstGeom>
          <a:gradFill>
            <a:gsLst>
              <a:gs pos="0">
                <a:srgbClr val="002D3D"/>
              </a:gs>
              <a:gs pos="100000">
                <a:srgbClr val="105468"/>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1600" y="5418664"/>
            <a:ext cx="6400800" cy="711200"/>
          </a:xfrm>
        </p:spPr>
        <p:txBody>
          <a:bodyPr anchor="t" anchorCtr="0"/>
          <a:lstStyle>
            <a:lvl1pPr algn="ctr">
              <a:defRPr>
                <a:solidFill>
                  <a:srgbClr val="C49C2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6146798"/>
            <a:ext cx="6400800" cy="668866"/>
          </a:xfrm>
        </p:spPr>
        <p:txBody>
          <a:bodyPr lIns="0" tIns="0" rIns="0" bIns="0">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FORUM_Reverse.png"/>
          <p:cNvPicPr>
            <a:picLocks noChangeAspect="1"/>
          </p:cNvPicPr>
          <p:nvPr userDrawn="1"/>
        </p:nvPicPr>
        <p:blipFill>
          <a:blip r:embed="rId2"/>
          <a:stretch>
            <a:fillRect/>
          </a:stretch>
        </p:blipFill>
        <p:spPr>
          <a:xfrm>
            <a:off x="757656" y="338246"/>
            <a:ext cx="1227887" cy="346777"/>
          </a:xfrm>
          <a:prstGeom prst="rect">
            <a:avLst/>
          </a:prstGeom>
        </p:spPr>
      </p:pic>
      <p:sp>
        <p:nvSpPr>
          <p:cNvPr id="8" name="Rectangle 7"/>
          <p:cNvSpPr/>
          <p:nvPr userDrawn="1"/>
        </p:nvSpPr>
        <p:spPr>
          <a:xfrm>
            <a:off x="5660077" y="453449"/>
            <a:ext cx="3052439" cy="307777"/>
          </a:xfrm>
          <a:prstGeom prst="rect">
            <a:avLst/>
          </a:prstGeom>
        </p:spPr>
        <p:txBody>
          <a:bodyPr wrap="none">
            <a:spAutoFit/>
          </a:bodyPr>
          <a:lstStyle/>
          <a:p>
            <a:r>
              <a:rPr lang="en-US" sz="1400" dirty="0" smtClean="0">
                <a:solidFill>
                  <a:srgbClr val="C49C20"/>
                </a:solidFill>
                <a:latin typeface="Arial" pitchFamily="34" charset="0"/>
                <a:cs typeface="Arial" pitchFamily="34" charset="0"/>
              </a:rPr>
              <a:t>Smart Solutions. Powerful Products.</a:t>
            </a:r>
            <a:endParaRPr lang="en-US" sz="1400" dirty="0">
              <a:solidFill>
                <a:srgbClr val="C49C20"/>
              </a:solidFill>
              <a:latin typeface="Arial" pitchFamily="34" charset="0"/>
              <a:cs typeface="Arial" pitchFamily="34" charset="0"/>
            </a:endParaRPr>
          </a:p>
        </p:txBody>
      </p:sp>
      <p:pic>
        <p:nvPicPr>
          <p:cNvPr id="4" name="Picture 3" descr="forum ad pics-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50538"/>
            <a:ext cx="9144000" cy="4142232"/>
          </a:xfrm>
          <a:prstGeom prst="rect">
            <a:avLst/>
          </a:prstGeom>
        </p:spPr>
      </p:pic>
      <p:cxnSp>
        <p:nvCxnSpPr>
          <p:cNvPr id="12" name="Straight Connector 11"/>
          <p:cNvCxnSpPr/>
          <p:nvPr userDrawn="1"/>
        </p:nvCxnSpPr>
        <p:spPr>
          <a:xfrm>
            <a:off x="0" y="1032927"/>
            <a:ext cx="9147920"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5192770"/>
            <a:ext cx="9147920" cy="0"/>
          </a:xfrm>
          <a:prstGeom prst="line">
            <a:avLst/>
          </a:prstGeom>
          <a:ln w="1905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5174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13BBBE17-F514-4942-B4C6-EED2900398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3BBBE17-F514-4942-B4C6-EED290039877}" type="slidenum">
              <a:rPr lang="en-US" smtClean="0"/>
              <a:pPr/>
              <a:t>‹#›</a:t>
            </a:fld>
            <a:endParaRPr lang="en-US"/>
          </a:p>
        </p:txBody>
      </p:sp>
      <p:sp>
        <p:nvSpPr>
          <p:cNvPr id="7" name="Text Placeholder 6"/>
          <p:cNvSpPr>
            <a:spLocks noGrp="1"/>
          </p:cNvSpPr>
          <p:nvPr>
            <p:ph type="body" sz="quarter" idx="13"/>
          </p:nvPr>
        </p:nvSpPr>
        <p:spPr>
          <a:xfrm>
            <a:off x="457200" y="1554480"/>
            <a:ext cx="8229600"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3BBBE17-F514-4942-B4C6-EED290039877}" type="slidenum">
              <a:rPr lang="en-US" smtClean="0"/>
              <a:pPr/>
              <a:t>‹#›</a:t>
            </a:fld>
            <a:endParaRPr lang="en-US"/>
          </a:p>
        </p:txBody>
      </p:sp>
      <p:sp>
        <p:nvSpPr>
          <p:cNvPr id="7" name="Text Placeholder 6"/>
          <p:cNvSpPr>
            <a:spLocks noGrp="1"/>
          </p:cNvSpPr>
          <p:nvPr>
            <p:ph type="body" sz="quarter" idx="13"/>
          </p:nvPr>
        </p:nvSpPr>
        <p:spPr>
          <a:xfrm>
            <a:off x="457200" y="155448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6"/>
          <p:cNvSpPr>
            <a:spLocks noGrp="1"/>
          </p:cNvSpPr>
          <p:nvPr>
            <p:ph type="body" sz="quarter" idx="14"/>
          </p:nvPr>
        </p:nvSpPr>
        <p:spPr>
          <a:xfrm>
            <a:off x="4654035" y="1554480"/>
            <a:ext cx="4041648" cy="45181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297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3BBBE17-F514-4942-B4C6-EED290039877}" type="slidenum">
              <a:rPr lang="en-US" smtClean="0"/>
              <a:pPr/>
              <a:t>‹#›</a:t>
            </a:fld>
            <a:endParaRPr lang="en-US"/>
          </a:p>
        </p:txBody>
      </p:sp>
      <p:sp>
        <p:nvSpPr>
          <p:cNvPr id="8" name="Text Placeholder 6"/>
          <p:cNvSpPr>
            <a:spLocks noGrp="1"/>
          </p:cNvSpPr>
          <p:nvPr>
            <p:ph type="body" sz="quarter" idx="14"/>
          </p:nvPr>
        </p:nvSpPr>
        <p:spPr>
          <a:xfrm>
            <a:off x="4654035" y="1554480"/>
            <a:ext cx="4041648" cy="45181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5"/>
          </p:nvPr>
        </p:nvSpPr>
        <p:spPr>
          <a:xfrm>
            <a:off x="457200" y="1554480"/>
            <a:ext cx="3716338" cy="3446463"/>
          </a:xfrm>
        </p:spPr>
        <p:txBody>
          <a:bodyPr/>
          <a:lstStyle/>
          <a:p>
            <a:r>
              <a:rPr lang="en-US" smtClean="0"/>
              <a:t>Click icon to add picture</a:t>
            </a:r>
            <a:endParaRPr lang="en-US"/>
          </a:p>
        </p:txBody>
      </p:sp>
    </p:spTree>
    <p:extLst>
      <p:ext uri="{BB962C8B-B14F-4D97-AF65-F5344CB8AC3E}">
        <p14:creationId xmlns:p14="http://schemas.microsoft.com/office/powerpoint/2010/main" val="302196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with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3BBBE17-F514-4942-B4C6-EED290039877}" type="slidenum">
              <a:rPr lang="en-US" smtClean="0"/>
              <a:pPr/>
              <a:t>‹#›</a:t>
            </a:fld>
            <a:endParaRPr lang="en-US"/>
          </a:p>
        </p:txBody>
      </p:sp>
      <p:sp>
        <p:nvSpPr>
          <p:cNvPr id="8" name="Text Placeholder 6"/>
          <p:cNvSpPr>
            <a:spLocks noGrp="1"/>
          </p:cNvSpPr>
          <p:nvPr>
            <p:ph type="body" sz="quarter" idx="14"/>
          </p:nvPr>
        </p:nvSpPr>
        <p:spPr>
          <a:xfrm>
            <a:off x="4654035" y="1554480"/>
            <a:ext cx="4041648" cy="45181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hart Placeholder 6"/>
          <p:cNvSpPr>
            <a:spLocks noGrp="1"/>
          </p:cNvSpPr>
          <p:nvPr>
            <p:ph type="chart" sz="quarter" idx="15"/>
          </p:nvPr>
        </p:nvSpPr>
        <p:spPr>
          <a:xfrm>
            <a:off x="457200" y="1554480"/>
            <a:ext cx="3712464" cy="3447288"/>
          </a:xfrm>
        </p:spPr>
        <p:txBody>
          <a:bodyPr/>
          <a:lstStyle/>
          <a:p>
            <a:r>
              <a:rPr lang="en-US" smtClean="0"/>
              <a:t>Click icon to add chart</a:t>
            </a:r>
            <a:endParaRPr lang="en-US"/>
          </a:p>
        </p:txBody>
      </p:sp>
    </p:spTree>
    <p:extLst>
      <p:ext uri="{BB962C8B-B14F-4D97-AF65-F5344CB8AC3E}">
        <p14:creationId xmlns:p14="http://schemas.microsoft.com/office/powerpoint/2010/main" val="317740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ctrTitle"/>
          </p:nvPr>
        </p:nvSpPr>
        <p:spPr>
          <a:xfrm>
            <a:off x="1371600" y="3073400"/>
            <a:ext cx="6400800" cy="711200"/>
          </a:xfrm>
        </p:spPr>
        <p:txBody>
          <a:bodyPr anchor="t" anchorCtr="0"/>
          <a:lstStyle>
            <a:lvl1pPr algn="ctr">
              <a:defRPr>
                <a:solidFill>
                  <a:srgbClr val="C49C2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4480"/>
            <a:ext cx="8229600" cy="45259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80645" y="6425769"/>
            <a:ext cx="46423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BBE17-F514-4942-B4C6-EED290039877}" type="slidenum">
              <a:rPr lang="en-US" smtClean="0"/>
              <a:pPr/>
              <a:t>‹#›</a:t>
            </a:fld>
            <a:endParaRPr lang="en-US" dirty="0"/>
          </a:p>
        </p:txBody>
      </p:sp>
      <p:sp>
        <p:nvSpPr>
          <p:cNvPr id="7" name="Rectangle 6"/>
          <p:cNvSpPr/>
          <p:nvPr/>
        </p:nvSpPr>
        <p:spPr>
          <a:xfrm>
            <a:off x="0" y="0"/>
            <a:ext cx="9144000" cy="1285753"/>
          </a:xfrm>
          <a:prstGeom prst="rect">
            <a:avLst/>
          </a:prstGeom>
          <a:gradFill>
            <a:gsLst>
              <a:gs pos="0">
                <a:srgbClr val="002D3D"/>
              </a:gs>
              <a:gs pos="100000">
                <a:srgbClr val="105468"/>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285753"/>
          </a:xfrm>
          <a:prstGeom prst="rect">
            <a:avLst/>
          </a:prstGeom>
        </p:spPr>
        <p:txBody>
          <a:bodyPr vert="horz" lIns="0" tIns="0" rIns="0" bIns="0" rtlCol="0" anchor="ctr">
            <a:normAutofit/>
          </a:bodyPr>
          <a:lstStyle/>
          <a:p>
            <a:r>
              <a:rPr lang="en-US" smtClean="0"/>
              <a:t>Click to edit Master title style</a:t>
            </a:r>
            <a:endParaRPr lang="en-US" dirty="0"/>
          </a:p>
        </p:txBody>
      </p:sp>
      <p:pic>
        <p:nvPicPr>
          <p:cNvPr id="1026" name="Picture 2" descr="C:\Documents and Settings\Robert\Desktop\forum ppt\FORUM_FINAL_WHITE_12101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0142" y="6490831"/>
            <a:ext cx="832106" cy="235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871590" y="6454443"/>
            <a:ext cx="3052439" cy="307777"/>
          </a:xfrm>
          <a:prstGeom prst="rect">
            <a:avLst/>
          </a:prstGeom>
        </p:spPr>
        <p:txBody>
          <a:bodyPr wrap="none">
            <a:spAutoFit/>
          </a:bodyPr>
          <a:lstStyle/>
          <a:p>
            <a:r>
              <a:rPr lang="en-US" sz="1400" dirty="0" smtClean="0">
                <a:solidFill>
                  <a:srgbClr val="C49C20"/>
                </a:solidFill>
                <a:latin typeface="Arial" pitchFamily="34" charset="0"/>
                <a:cs typeface="Arial" pitchFamily="34" charset="0"/>
              </a:rPr>
              <a:t>Smart Solutions. Powerful Products.</a:t>
            </a:r>
            <a:endParaRPr lang="en-US" sz="1400" dirty="0">
              <a:solidFill>
                <a:srgbClr val="C49C20"/>
              </a:solidFill>
              <a:latin typeface="Arial" pitchFamily="34" charset="0"/>
              <a:cs typeface="Arial" pitchFamily="34" charset="0"/>
            </a:endParaRPr>
          </a:p>
        </p:txBody>
      </p:sp>
      <p:sp>
        <p:nvSpPr>
          <p:cNvPr id="8" name="Slide Number Placeholder 5"/>
          <p:cNvSpPr txBox="1">
            <a:spLocks/>
          </p:cNvSpPr>
          <p:nvPr/>
        </p:nvSpPr>
        <p:spPr>
          <a:xfrm>
            <a:off x="1151205" y="6425769"/>
            <a:ext cx="1942515" cy="38036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Arial" pitchFamily="34" charset="0"/>
                <a:cs typeface="Arial" pitchFamily="34" charset="0"/>
              </a:rPr>
              <a:t>Confidential</a:t>
            </a:r>
            <a:endParaRPr lang="en-US"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 id="2147483654" r:id="rId5"/>
    <p:sldLayoutId id="2147483655" r:id="rId6"/>
    <p:sldLayoutId id="2147483656" r:id="rId7"/>
    <p:sldLayoutId id="2147483657" r:id="rId8"/>
    <p:sldLayoutId id="2147483649" r:id="rId9"/>
    <p:sldLayoutId id="2147483661" r:id="rId10"/>
    <p:sldLayoutId id="2147483662" r:id="rId11"/>
    <p:sldLayoutId id="2147483663" r:id="rId12"/>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rgbClr val="C49C20"/>
          </a:solidFill>
          <a:latin typeface="Arial"/>
          <a:ea typeface="+mj-ea"/>
          <a:cs typeface="+mj-cs"/>
        </a:defRPr>
      </a:lvl1pPr>
    </p:titleStyle>
    <p:bodyStyle>
      <a:lvl1pPr marL="342900" indent="-342900" algn="l" defTabSz="457200" rtl="0" eaLnBrk="1" latinLnBrk="0" hangingPunct="1">
        <a:spcBef>
          <a:spcPct val="20000"/>
        </a:spcBef>
        <a:buClr>
          <a:srgbClr val="147081"/>
        </a:buClr>
        <a:buSzPct val="70000"/>
        <a:buFont typeface="Arial"/>
        <a:buChar char="•"/>
        <a:defRPr sz="2800" kern="1200" baseline="0">
          <a:solidFill>
            <a:schemeClr val="tx1"/>
          </a:solidFill>
          <a:latin typeface="Arial"/>
          <a:ea typeface="+mn-ea"/>
          <a:cs typeface="+mn-cs"/>
        </a:defRPr>
      </a:lvl1pPr>
      <a:lvl2pPr marL="742950" indent="-285750" algn="l" defTabSz="457200" rtl="0" eaLnBrk="1" latinLnBrk="0" hangingPunct="1">
        <a:spcBef>
          <a:spcPct val="20000"/>
        </a:spcBef>
        <a:buClr>
          <a:srgbClr val="147081"/>
        </a:buClr>
        <a:buSzPct val="70000"/>
        <a:buFont typeface="Arial"/>
        <a:buChar char="•"/>
        <a:defRPr sz="2400" kern="1200" baseline="0">
          <a:solidFill>
            <a:schemeClr val="tx1"/>
          </a:solidFill>
          <a:latin typeface="Arial"/>
          <a:ea typeface="+mn-ea"/>
          <a:cs typeface="+mn-cs"/>
        </a:defRPr>
      </a:lvl2pPr>
      <a:lvl3pPr marL="1143000" indent="-228600" algn="l" defTabSz="457200" rtl="0" eaLnBrk="1" latinLnBrk="0" hangingPunct="1">
        <a:spcBef>
          <a:spcPct val="20000"/>
        </a:spcBef>
        <a:buClr>
          <a:srgbClr val="147081"/>
        </a:buClr>
        <a:buSzPct val="70000"/>
        <a:buFont typeface="Arial"/>
        <a:buChar char="•"/>
        <a:defRPr sz="2000" kern="1200" baseline="0">
          <a:solidFill>
            <a:schemeClr val="tx1"/>
          </a:solidFill>
          <a:latin typeface="Arial"/>
          <a:ea typeface="+mn-ea"/>
          <a:cs typeface="+mn-cs"/>
        </a:defRPr>
      </a:lvl3pPr>
      <a:lvl4pPr marL="1600200" indent="-228600" algn="l" defTabSz="457200" rtl="0" eaLnBrk="1" latinLnBrk="0" hangingPunct="1">
        <a:spcBef>
          <a:spcPct val="20000"/>
        </a:spcBef>
        <a:buClr>
          <a:srgbClr val="147081"/>
        </a:buClr>
        <a:buSzPct val="70000"/>
        <a:buFont typeface="Arial"/>
        <a:buChar char="•"/>
        <a:defRPr sz="1800" kern="1200" baseline="0">
          <a:solidFill>
            <a:schemeClr val="tx1"/>
          </a:solidFill>
          <a:latin typeface="Arial"/>
          <a:ea typeface="+mn-ea"/>
          <a:cs typeface="+mn-cs"/>
        </a:defRPr>
      </a:lvl4pPr>
      <a:lvl5pPr marL="2057400" indent="-228600" algn="l" defTabSz="457200" rtl="0" eaLnBrk="1" latinLnBrk="0" hangingPunct="1">
        <a:spcBef>
          <a:spcPct val="20000"/>
        </a:spcBef>
        <a:buClr>
          <a:srgbClr val="147081"/>
        </a:buClr>
        <a:buSzPct val="70000"/>
        <a:buFont typeface="Arial"/>
        <a:buChar char="•"/>
        <a:defRPr sz="18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https/customerportal.f-e-t.com/"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612" y="2661887"/>
            <a:ext cx="6400800" cy="714458"/>
          </a:xfrm>
        </p:spPr>
        <p:txBody>
          <a:bodyPr>
            <a:normAutofit/>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FVS Customer Portal </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p:txBody>
          <a:bodyPr/>
          <a:lstStyle/>
          <a:p>
            <a:r>
              <a:rPr lang="en-US" dirty="0"/>
              <a:t>Valves, service, and support…delivered</a:t>
            </a:r>
          </a:p>
        </p:txBody>
      </p:sp>
    </p:spTree>
    <p:extLst>
      <p:ext uri="{BB962C8B-B14F-4D97-AF65-F5344CB8AC3E}">
        <p14:creationId xmlns:p14="http://schemas.microsoft.com/office/powerpoint/2010/main" val="468429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sz="half" idx="2"/>
          </p:nvPr>
        </p:nvSpPr>
        <p:spPr>
          <a:xfrm>
            <a:off x="258792" y="1252269"/>
            <a:ext cx="8600536" cy="1059610"/>
          </a:xfrm>
          <a:noFill/>
        </p:spPr>
        <p:txBody>
          <a:bodyPr>
            <a:normAutofit/>
          </a:bodyPr>
          <a:lstStyle/>
          <a:p>
            <a:pPr marL="0" indent="0">
              <a:buNone/>
            </a:pPr>
            <a:r>
              <a:rPr lang="en-US" altLang="en-US" sz="2400" dirty="0" smtClean="0"/>
              <a:t> </a:t>
            </a:r>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General search brings up general information.  </a:t>
            </a:r>
          </a:p>
          <a:p>
            <a:pPr marL="0" indent="0">
              <a:buNone/>
            </a:pPr>
            <a:r>
              <a:rPr lang="en-US" sz="1700"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As you see results for your search, please note you will see a line per figure 	</a:t>
            </a:r>
            <a:r>
              <a:rPr lang="en-US" sz="1700" dirty="0" smtClean="0">
                <a:solidFill>
                  <a:srgbClr val="002060"/>
                </a:solidFill>
                <a:latin typeface="Tahoma" panose="020B0604030504040204" pitchFamily="34" charset="0"/>
                <a:ea typeface="Tahoma" panose="020B0604030504040204" pitchFamily="34" charset="0"/>
                <a:cs typeface="Tahoma" panose="020B0604030504040204" pitchFamily="34" charset="0"/>
              </a:rPr>
              <a:t>number</a:t>
            </a:r>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en-US" sz="1700"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Then you will be able to select various sizes, using the drop down menu </a:t>
            </a:r>
            <a:r>
              <a:rPr lang="en-US" sz="1700" dirty="0" smtClean="0">
                <a:solidFill>
                  <a:srgbClr val="002060"/>
                </a:solidFill>
                <a:latin typeface="Tahoma" panose="020B0604030504040204" pitchFamily="34" charset="0"/>
                <a:ea typeface="Tahoma" panose="020B0604030504040204" pitchFamily="34" charset="0"/>
                <a:cs typeface="Tahoma" panose="020B0604030504040204" pitchFamily="34" charset="0"/>
              </a:rPr>
              <a:t>under </a:t>
            </a:r>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size</a:t>
            </a:r>
            <a:r>
              <a:rPr lang="en-US" sz="17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sz="1700" dirty="0" smtClean="0"/>
              <a:t> </a:t>
            </a:r>
            <a:endParaRPr lang="en-US" altLang="en-US" sz="1700" dirty="0"/>
          </a:p>
        </p:txBody>
      </p:sp>
      <p:sp>
        <p:nvSpPr>
          <p:cNvPr id="2" name="Title 1"/>
          <p:cNvSpPr>
            <a:spLocks noGrp="1"/>
          </p:cNvSpPr>
          <p:nvPr>
            <p:ph type="title"/>
          </p:nvPr>
        </p:nvSpPr>
        <p:spPr>
          <a:xfrm>
            <a:off x="468086" y="38100"/>
            <a:ext cx="8229600" cy="1143000"/>
          </a:xfrm>
        </p:spPr>
        <p:txBody>
          <a:bodyPr>
            <a:normAutofit/>
          </a:bodyPr>
          <a:lstStyle/>
          <a:p>
            <a:pPr algn="ctr"/>
            <a:r>
              <a:rPr lang="en-US" sz="4000" dirty="0" smtClean="0">
                <a:latin typeface="+mj-lt"/>
              </a:rPr>
              <a:t>Search for Parts </a:t>
            </a:r>
            <a:r>
              <a:rPr lang="en-US" sz="4000" dirty="0" err="1" smtClean="0">
                <a:latin typeface="+mj-lt"/>
              </a:rPr>
              <a:t>Cont</a:t>
            </a:r>
            <a:r>
              <a:rPr lang="en-US" sz="4000" dirty="0" smtClean="0">
                <a:latin typeface="+mj-lt"/>
              </a:rPr>
              <a:t>…</a:t>
            </a:r>
            <a:endParaRPr lang="en-US" sz="4000" dirty="0">
              <a:latin typeface="+mj-lt"/>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9274" t="8742" r="9130" b="14863"/>
          <a:stretch/>
        </p:blipFill>
        <p:spPr bwMode="auto">
          <a:xfrm>
            <a:off x="195975" y="2311879"/>
            <a:ext cx="8726170" cy="4425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6234250"/>
      </p:ext>
    </p:extLst>
  </p:cSld>
  <p:clrMapOvr>
    <a:masterClrMapping/>
  </p:clrMapOvr>
  <p:transition advTm="10000">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j-lt"/>
              </a:rPr>
              <a:t>Search for Parts </a:t>
            </a:r>
            <a:r>
              <a:rPr lang="en-US" sz="4000" dirty="0" err="1" smtClean="0">
                <a:latin typeface="+mj-lt"/>
              </a:rPr>
              <a:t>Cont</a:t>
            </a:r>
            <a:r>
              <a:rPr lang="en-US" sz="4000" dirty="0" smtClean="0">
                <a:latin typeface="+mj-lt"/>
              </a:rPr>
              <a:t>…</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11</a:t>
            </a:fld>
            <a:endParaRPr lang="en-US"/>
          </a:p>
        </p:txBody>
      </p:sp>
      <p:sp>
        <p:nvSpPr>
          <p:cNvPr id="4" name="TextBox 3"/>
          <p:cNvSpPr txBox="1"/>
          <p:nvPr/>
        </p:nvSpPr>
        <p:spPr>
          <a:xfrm>
            <a:off x="629728" y="1372890"/>
            <a:ext cx="7850038" cy="646331"/>
          </a:xfrm>
          <a:prstGeom prst="rect">
            <a:avLst/>
          </a:prstGeom>
          <a:noFill/>
          <a:ln>
            <a:noFill/>
          </a:ln>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When item number/product code available use the product Search field.</a:t>
            </a:r>
          </a:p>
          <a:p>
            <a:endParaRPr lang="en-US" dirty="0"/>
          </a:p>
        </p:txBody>
      </p:sp>
      <p:pic>
        <p:nvPicPr>
          <p:cNvPr id="9" name="Picture 8"/>
          <p:cNvPicPr/>
          <p:nvPr/>
        </p:nvPicPr>
        <p:blipFill rotWithShape="1">
          <a:blip r:embed="rId2">
            <a:extLst>
              <a:ext uri="{28A0092B-C50C-407E-A947-70E740481C1C}">
                <a14:useLocalDpi xmlns:a14="http://schemas.microsoft.com/office/drawing/2010/main" val="0"/>
              </a:ext>
            </a:extLst>
          </a:blip>
          <a:srcRect l="9591" t="8355" r="10129" b="44894"/>
          <a:stretch/>
        </p:blipFill>
        <p:spPr bwMode="auto">
          <a:xfrm>
            <a:off x="193993" y="2047875"/>
            <a:ext cx="8756015" cy="276225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80644" y="4838779"/>
            <a:ext cx="8206155" cy="646331"/>
          </a:xfrm>
          <a:prstGeom prst="rect">
            <a:avLst/>
          </a:prstGeom>
        </p:spPr>
        <p:txBody>
          <a:bodyPr wrap="square">
            <a:spAutoFit/>
          </a:bodyPr>
          <a:lstStyle/>
          <a:p>
            <a:r>
              <a:rPr lang="en-US" dirty="0">
                <a:solidFill>
                  <a:srgbClr val="002060"/>
                </a:solidFill>
                <a:latin typeface="Tahoma" panose="020B0604030504040204" pitchFamily="34" charset="0"/>
                <a:ea typeface="Calibri" panose="020F0502020204030204" pitchFamily="34" charset="0"/>
              </a:rPr>
              <a:t>Using the item number in the Product Search field will only list that particular item description.</a:t>
            </a:r>
            <a:endParaRPr lang="en-US" dirty="0">
              <a:solidFill>
                <a:srgbClr val="002060"/>
              </a:solidFill>
            </a:endParaRPr>
          </a:p>
        </p:txBody>
      </p:sp>
      <p:pic>
        <p:nvPicPr>
          <p:cNvPr id="5" name="Picture 4"/>
          <p:cNvPicPr>
            <a:picLocks noChangeAspect="1"/>
          </p:cNvPicPr>
          <p:nvPr/>
        </p:nvPicPr>
        <p:blipFill>
          <a:blip r:embed="rId3"/>
          <a:stretch>
            <a:fillRect/>
          </a:stretch>
        </p:blipFill>
        <p:spPr>
          <a:xfrm>
            <a:off x="1160701" y="6248400"/>
            <a:ext cx="1819275" cy="609600"/>
          </a:xfrm>
          <a:prstGeom prst="rect">
            <a:avLst/>
          </a:prstGeom>
        </p:spPr>
      </p:pic>
    </p:spTree>
    <p:extLst>
      <p:ext uri="{BB962C8B-B14F-4D97-AF65-F5344CB8AC3E}">
        <p14:creationId xmlns:p14="http://schemas.microsoft.com/office/powerpoint/2010/main" val="1879832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sz="4000" dirty="0" smtClean="0">
                <a:latin typeface="+mj-lt"/>
              </a:rPr>
              <a:t>Request for Quote</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12</a:t>
            </a:fld>
            <a:endParaRPr lang="en-US"/>
          </a:p>
        </p:txBody>
      </p:sp>
      <p:sp>
        <p:nvSpPr>
          <p:cNvPr id="9" name="TextBox 8"/>
          <p:cNvSpPr txBox="1"/>
          <p:nvPr/>
        </p:nvSpPr>
        <p:spPr>
          <a:xfrm>
            <a:off x="632606" y="1561384"/>
            <a:ext cx="7847160" cy="646331"/>
          </a:xfrm>
          <a:prstGeom prst="rect">
            <a:avLst/>
          </a:prstGeom>
          <a:noFill/>
          <a:ln>
            <a:noFill/>
          </a:ln>
        </p:spPr>
        <p:txBody>
          <a:bodyPr wrap="square" rtlCol="0">
            <a:spAutoFit/>
          </a:bodyPr>
          <a:lstStyle/>
          <a:p>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Once you have found the part you would like to order, enter the quantity in the Quantity Box and then click “ADD TO BASKET.”</a:t>
            </a:r>
          </a:p>
        </p:txBody>
      </p:sp>
      <p:pic>
        <p:nvPicPr>
          <p:cNvPr id="6" name="Picture 5"/>
          <p:cNvPicPr/>
          <p:nvPr/>
        </p:nvPicPr>
        <p:blipFill rotWithShape="1">
          <a:blip r:embed="rId2">
            <a:extLst>
              <a:ext uri="{28A0092B-C50C-407E-A947-70E740481C1C}">
                <a14:useLocalDpi xmlns:a14="http://schemas.microsoft.com/office/drawing/2010/main" val="0"/>
              </a:ext>
            </a:extLst>
          </a:blip>
          <a:srcRect l="24618" t="20769" r="8888" b="31697"/>
          <a:stretch/>
        </p:blipFill>
        <p:spPr bwMode="auto">
          <a:xfrm>
            <a:off x="304800" y="2345756"/>
            <a:ext cx="8534400" cy="3305175"/>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1074437" y="6248400"/>
            <a:ext cx="1819275" cy="609600"/>
          </a:xfrm>
          <a:prstGeom prst="rect">
            <a:avLst/>
          </a:prstGeom>
        </p:spPr>
      </p:pic>
    </p:spTree>
    <p:extLst>
      <p:ext uri="{BB962C8B-B14F-4D97-AF65-F5344CB8AC3E}">
        <p14:creationId xmlns:p14="http://schemas.microsoft.com/office/powerpoint/2010/main" val="2778257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j-lt"/>
              </a:rPr>
              <a:t>Request for Quote </a:t>
            </a:r>
            <a:r>
              <a:rPr lang="en-US" sz="4000" dirty="0" err="1" smtClean="0">
                <a:latin typeface="+mj-lt"/>
              </a:rPr>
              <a:t>Cont</a:t>
            </a:r>
            <a:r>
              <a:rPr lang="en-US" sz="4000" dirty="0" smtClean="0">
                <a:latin typeface="+mj-lt"/>
              </a:rPr>
              <a:t>…</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13</a:t>
            </a:fld>
            <a:endParaRPr lang="en-US"/>
          </a:p>
        </p:txBody>
      </p:sp>
      <p:sp>
        <p:nvSpPr>
          <p:cNvPr id="5" name="TextBox 4"/>
          <p:cNvSpPr txBox="1"/>
          <p:nvPr/>
        </p:nvSpPr>
        <p:spPr>
          <a:xfrm>
            <a:off x="293298" y="1285753"/>
            <a:ext cx="8488393" cy="1077218"/>
          </a:xfrm>
          <a:prstGeom prst="rect">
            <a:avLst/>
          </a:prstGeom>
          <a:noFill/>
          <a:ln>
            <a:noFill/>
          </a:ln>
        </p:spPr>
        <p:txBody>
          <a:bodyPr wrap="square" rtlCol="0">
            <a:spAutoFit/>
          </a:bodyPr>
          <a:lstStyle/>
          <a:p>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    As you are adding parts to your cart, they are being saved into a cart that will be ready for you to proceed to purchase when finished. To view your cart at any time, Click on the Shopping Cart icon in the top right corner, next to the $ value in the cart.  Then click on “View Your Basket” from the drop down</a:t>
            </a:r>
            <a:r>
              <a:rPr lang="en-US"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sz="1600" dirty="0"/>
          </a:p>
        </p:txBody>
      </p:sp>
      <p:pic>
        <p:nvPicPr>
          <p:cNvPr id="8" name="Picture 7"/>
          <p:cNvPicPr/>
          <p:nvPr/>
        </p:nvPicPr>
        <p:blipFill rotWithShape="1">
          <a:blip r:embed="rId2">
            <a:extLst>
              <a:ext uri="{28A0092B-C50C-407E-A947-70E740481C1C}">
                <a14:useLocalDpi xmlns:a14="http://schemas.microsoft.com/office/drawing/2010/main" val="0"/>
              </a:ext>
            </a:extLst>
          </a:blip>
          <a:srcRect l="81358" t="12475" r="8944" b="81306"/>
          <a:stretch/>
        </p:blipFill>
        <p:spPr bwMode="auto">
          <a:xfrm>
            <a:off x="909931" y="2362971"/>
            <a:ext cx="2795270" cy="97155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extLst>
              <a:ext uri="{28A0092B-C50C-407E-A947-70E740481C1C}">
                <a14:useLocalDpi xmlns:a14="http://schemas.microsoft.com/office/drawing/2010/main" val="0"/>
              </a:ext>
            </a:extLst>
          </a:blip>
          <a:srcRect l="63545" t="13767" r="10951" b="16580"/>
          <a:stretch/>
        </p:blipFill>
        <p:spPr bwMode="auto">
          <a:xfrm>
            <a:off x="4321833" y="2044206"/>
            <a:ext cx="2962275" cy="4381563"/>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a:stretch>
            <a:fillRect/>
          </a:stretch>
        </p:blipFill>
        <p:spPr>
          <a:xfrm>
            <a:off x="1091690" y="6120969"/>
            <a:ext cx="1819275" cy="609600"/>
          </a:xfrm>
          <a:prstGeom prst="rect">
            <a:avLst/>
          </a:prstGeom>
        </p:spPr>
      </p:pic>
    </p:spTree>
    <p:extLst>
      <p:ext uri="{BB962C8B-B14F-4D97-AF65-F5344CB8AC3E}">
        <p14:creationId xmlns:p14="http://schemas.microsoft.com/office/powerpoint/2010/main" val="3674353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j-lt"/>
              </a:rPr>
              <a:t>Request for Quote </a:t>
            </a:r>
            <a:r>
              <a:rPr lang="en-US" sz="4000" dirty="0" err="1" smtClean="0">
                <a:latin typeface="+mj-lt"/>
              </a:rPr>
              <a:t>Cont</a:t>
            </a:r>
            <a:r>
              <a:rPr lang="en-US" sz="4000" dirty="0" smtClean="0">
                <a:latin typeface="+mj-lt"/>
              </a:rPr>
              <a:t>…</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14</a:t>
            </a:fld>
            <a:endParaRPr lang="en-US"/>
          </a:p>
        </p:txBody>
      </p:sp>
      <p:sp>
        <p:nvSpPr>
          <p:cNvPr id="4" name="TextBox 3"/>
          <p:cNvSpPr txBox="1"/>
          <p:nvPr/>
        </p:nvSpPr>
        <p:spPr>
          <a:xfrm>
            <a:off x="319447" y="1257665"/>
            <a:ext cx="8497021" cy="1077218"/>
          </a:xfrm>
          <a:prstGeom prst="rect">
            <a:avLst/>
          </a:prstGeom>
          <a:noFill/>
          <a:ln>
            <a:noFill/>
          </a:ln>
        </p:spPr>
        <p:txBody>
          <a:bodyPr wrap="square" rtlCol="0">
            <a:spAutoFit/>
          </a:bodyPr>
          <a:lstStyle/>
          <a:p>
            <a:r>
              <a:rPr lang="en-US"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	You can continue to search for parts and add them to your cart by selecting 	“CONTINUE SHOPPING”.  You can also increase/decrease quantities of each part by 	clicking the “-/+” button for each item.</a:t>
            </a:r>
          </a:p>
          <a:p>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	You can remove the entire item by clicking </a:t>
            </a:r>
            <a:r>
              <a:rPr lang="en-US"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 on the “Trash Can” icon.</a:t>
            </a:r>
            <a:endPar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76249" y="4175961"/>
            <a:ext cx="8358998" cy="923330"/>
          </a:xfrm>
          <a:prstGeom prst="rect">
            <a:avLst/>
          </a:prstGeom>
          <a:noFill/>
          <a:ln>
            <a:noFill/>
          </a:ln>
        </p:spPr>
        <p:txBody>
          <a:bodyPr wrap="square" rtlCol="0">
            <a:spAutoFit/>
          </a:bodyPr>
          <a:lstStyle/>
          <a:p>
            <a:r>
              <a:rPr lang="en-US" dirty="0"/>
              <a:t>	You can remove the entire item by clicking on the “Trash Can” icon.</a:t>
            </a:r>
          </a:p>
          <a:p>
            <a:endParaRPr lang="en-US" dirty="0"/>
          </a:p>
          <a:p>
            <a:endParaRPr lang="en-US" dirty="0"/>
          </a:p>
        </p:txBody>
      </p:sp>
      <p:sp>
        <p:nvSpPr>
          <p:cNvPr id="6" name="TextBox 5"/>
          <p:cNvSpPr txBox="1"/>
          <p:nvPr/>
        </p:nvSpPr>
        <p:spPr>
          <a:xfrm>
            <a:off x="357993" y="4413552"/>
            <a:ext cx="6633714" cy="923330"/>
          </a:xfrm>
          <a:prstGeom prst="rect">
            <a:avLst/>
          </a:prstGeom>
          <a:noFill/>
          <a:ln>
            <a:solidFill>
              <a:srgbClr val="0070C0"/>
            </a:solidFill>
          </a:ln>
        </p:spPr>
        <p:txBody>
          <a:bodyPr wrap="square" rtlCol="0">
            <a:spAutoFit/>
          </a:bodyPr>
          <a:lstStyle/>
          <a:p>
            <a:r>
              <a:rPr lang="en-US" dirty="0" smtClean="0"/>
              <a:t>Last 2 internal audits and no. of findings: </a:t>
            </a:r>
          </a:p>
          <a:p>
            <a:endParaRPr lang="en-US" dirty="0"/>
          </a:p>
          <a:p>
            <a:endParaRPr lang="en-US" dirty="0"/>
          </a:p>
        </p:txBody>
      </p:sp>
      <p:pic>
        <p:nvPicPr>
          <p:cNvPr id="12289" name="Picture 367"/>
          <p:cNvPicPr>
            <a:picLocks noChangeAspect="1" noChangeArrowheads="1"/>
          </p:cNvPicPr>
          <p:nvPr/>
        </p:nvPicPr>
        <p:blipFill rotWithShape="1">
          <a:blip r:embed="rId2">
            <a:extLst>
              <a:ext uri="{28A0092B-C50C-407E-A947-70E740481C1C}">
                <a14:useLocalDpi xmlns:a14="http://schemas.microsoft.com/office/drawing/2010/main" val="0"/>
              </a:ext>
            </a:extLst>
          </a:blip>
          <a:srcRect l="10155" t="22655" r="10074" b="-315"/>
          <a:stretch/>
        </p:blipFill>
        <p:spPr bwMode="auto">
          <a:xfrm>
            <a:off x="319447" y="2286967"/>
            <a:ext cx="8667750" cy="4571033"/>
          </a:xfrm>
          <a:prstGeom prst="rect">
            <a:avLst/>
          </a:prstGeom>
          <a:noFill/>
          <a:extLst>
            <a:ext uri="{909E8E84-426E-40DD-AFC4-6F175D3DCCD1}">
              <a14:hiddenFill xmlns:a14="http://schemas.microsoft.com/office/drawing/2010/main">
                <a:solidFill>
                  <a:srgbClr val="FFFFFF"/>
                </a:solidFill>
              </a14:hiddenFill>
            </a:ext>
          </a:extLst>
        </p:spPr>
      </p:pic>
      <p:sp>
        <p:nvSpPr>
          <p:cNvPr id="8" name="5-Point Star 7"/>
          <p:cNvSpPr/>
          <p:nvPr/>
        </p:nvSpPr>
        <p:spPr>
          <a:xfrm>
            <a:off x="8329599" y="3562580"/>
            <a:ext cx="428625" cy="447675"/>
          </a:xfrm>
          <a:prstGeom prst="star5">
            <a:avLst>
              <a:gd name="adj" fmla="val 28720"/>
              <a:gd name="hf" fmla="val 105146"/>
              <a:gd name="vf" fmla="val 11055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Isosceles Triangle 9"/>
          <p:cNvSpPr/>
          <p:nvPr/>
        </p:nvSpPr>
        <p:spPr>
          <a:xfrm>
            <a:off x="6685112" y="2558255"/>
            <a:ext cx="1060450" cy="91440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5"/>
          <p:cNvSpPr>
            <a:spLocks noChangeArrowheads="1"/>
          </p:cNvSpPr>
          <p:nvPr/>
        </p:nvSpPr>
        <p:spPr bwMode="auto">
          <a:xfrm>
            <a:off x="152760" y="18730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Oval 12"/>
          <p:cNvSpPr/>
          <p:nvPr/>
        </p:nvSpPr>
        <p:spPr>
          <a:xfrm>
            <a:off x="712762" y="5829306"/>
            <a:ext cx="1638300" cy="476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51420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j-lt"/>
              </a:rPr>
              <a:t>Request for Quote </a:t>
            </a:r>
            <a:r>
              <a:rPr lang="en-US" sz="4000" dirty="0" err="1" smtClean="0">
                <a:latin typeface="+mj-lt"/>
              </a:rPr>
              <a:t>Cont</a:t>
            </a:r>
            <a:r>
              <a:rPr lang="en-US" sz="4000" dirty="0" smtClean="0">
                <a:latin typeface="+mj-lt"/>
              </a:rPr>
              <a:t>…</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15</a:t>
            </a:fld>
            <a:endParaRPr lang="en-US"/>
          </a:p>
        </p:txBody>
      </p:sp>
      <p:sp>
        <p:nvSpPr>
          <p:cNvPr id="6" name="TextBox 5"/>
          <p:cNvSpPr txBox="1"/>
          <p:nvPr/>
        </p:nvSpPr>
        <p:spPr>
          <a:xfrm>
            <a:off x="357996" y="1638154"/>
            <a:ext cx="8428007" cy="1200329"/>
          </a:xfrm>
          <a:prstGeom prst="rect">
            <a:avLst/>
          </a:prstGeom>
          <a:noFill/>
          <a:ln>
            <a:noFill/>
          </a:ln>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When all items and quantities are correct in the cart, click on Review Quote</a:t>
            </a:r>
            <a:r>
              <a:rPr lang="en-US" dirty="0"/>
              <a:t> </a:t>
            </a:r>
            <a:r>
              <a:rPr lang="en-US" dirty="0" smtClean="0"/>
              <a:t> </a:t>
            </a:r>
            <a:endParaRPr lang="en-US" dirty="0"/>
          </a:p>
          <a:p>
            <a:r>
              <a:rPr lang="en-US" dirty="0" smtClean="0"/>
              <a:t> </a:t>
            </a:r>
          </a:p>
          <a:p>
            <a:endParaRPr lang="en-US" dirty="0"/>
          </a:p>
          <a:p>
            <a:endParaRPr lang="en-US" dirty="0"/>
          </a:p>
        </p:txBody>
      </p:sp>
      <p:pic>
        <p:nvPicPr>
          <p:cNvPr id="8" name="Picture 7"/>
          <p:cNvPicPr/>
          <p:nvPr/>
        </p:nvPicPr>
        <p:blipFill rotWithShape="1">
          <a:blip r:embed="rId2">
            <a:extLst>
              <a:ext uri="{28A0092B-C50C-407E-A947-70E740481C1C}">
                <a14:useLocalDpi xmlns:a14="http://schemas.microsoft.com/office/drawing/2010/main" val="0"/>
              </a:ext>
            </a:extLst>
          </a:blip>
          <a:srcRect l="71326" t="70231" r="10518" b="11612"/>
          <a:stretch/>
        </p:blipFill>
        <p:spPr bwMode="auto">
          <a:xfrm>
            <a:off x="2631056" y="2494920"/>
            <a:ext cx="3495675" cy="1893570"/>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1177954" y="6165479"/>
            <a:ext cx="1819275" cy="609600"/>
          </a:xfrm>
          <a:prstGeom prst="rect">
            <a:avLst/>
          </a:prstGeom>
        </p:spPr>
      </p:pic>
    </p:spTree>
    <p:extLst>
      <p:ext uri="{BB962C8B-B14F-4D97-AF65-F5344CB8AC3E}">
        <p14:creationId xmlns:p14="http://schemas.microsoft.com/office/powerpoint/2010/main" val="1315319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j-lt"/>
              </a:rPr>
              <a:t>Request for Quote </a:t>
            </a:r>
            <a:r>
              <a:rPr lang="en-US" sz="4000" dirty="0" err="1" smtClean="0">
                <a:latin typeface="+mj-lt"/>
              </a:rPr>
              <a:t>Cont</a:t>
            </a:r>
            <a:r>
              <a:rPr lang="en-US" sz="4000" dirty="0" smtClean="0">
                <a:latin typeface="+mj-lt"/>
              </a:rPr>
              <a:t>…</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16</a:t>
            </a:fld>
            <a:endParaRPr lang="en-US"/>
          </a:p>
        </p:txBody>
      </p:sp>
      <p:sp>
        <p:nvSpPr>
          <p:cNvPr id="4" name="TextBox 3"/>
          <p:cNvSpPr txBox="1"/>
          <p:nvPr/>
        </p:nvSpPr>
        <p:spPr>
          <a:xfrm>
            <a:off x="327804" y="1285753"/>
            <a:ext cx="8488392" cy="369332"/>
          </a:xfrm>
          <a:prstGeom prst="rect">
            <a:avLst/>
          </a:prstGeom>
          <a:noFill/>
          <a:ln>
            <a:noFill/>
          </a:ln>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The quote screen will pop up.  Review information listed</a:t>
            </a:r>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19289" t="25421" r="18858"/>
          <a:stretch/>
        </p:blipFill>
        <p:spPr bwMode="auto">
          <a:xfrm>
            <a:off x="376237" y="1311214"/>
            <a:ext cx="8439959" cy="5479679"/>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rot="19474798">
            <a:off x="1218974" y="3049014"/>
            <a:ext cx="6754483" cy="784830"/>
          </a:xfrm>
          <a:prstGeom prst="rect">
            <a:avLst/>
          </a:prstGeom>
          <a:noFill/>
        </p:spPr>
        <p:txBody>
          <a:bodyPr wrap="square" rtlCol="0">
            <a:spAutoFit/>
          </a:bodyPr>
          <a:lstStyle/>
          <a:p>
            <a:pPr algn="ctr"/>
            <a:r>
              <a:rPr lang="en-US" sz="4500" dirty="0" smtClean="0">
                <a:ln>
                  <a:gradFill>
                    <a:gsLst>
                      <a:gs pos="0">
                        <a:schemeClr val="accent1">
                          <a:lumMod val="5000"/>
                          <a:lumOff val="95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1"/>
                  </a:gradFill>
                </a:ln>
                <a:solidFill>
                  <a:srgbClr val="FF0000"/>
                </a:solidFill>
                <a:effectLst>
                  <a:glow rad="127000">
                    <a:schemeClr val="accent1"/>
                  </a:glow>
                  <a:outerShdw dist="50800" dir="5400000" algn="ctr" rotWithShape="0">
                    <a:srgbClr val="000000"/>
                  </a:outerShdw>
                </a:effectLst>
                <a:latin typeface="Tahoma" panose="020B0604030504040204" pitchFamily="34" charset="0"/>
                <a:ea typeface="Tahoma" panose="020B0604030504040204" pitchFamily="34" charset="0"/>
                <a:cs typeface="Tahoma" panose="020B0604030504040204" pitchFamily="34" charset="0"/>
              </a:rPr>
              <a:t>Review Information listed</a:t>
            </a:r>
            <a:endParaRPr lang="en-US" sz="4500" dirty="0">
              <a:ln>
                <a:gradFill>
                  <a:gsLst>
                    <a:gs pos="0">
                      <a:schemeClr val="accent1">
                        <a:lumMod val="5000"/>
                        <a:lumOff val="95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1"/>
                </a:gradFill>
              </a:ln>
              <a:solidFill>
                <a:srgbClr val="FF0000"/>
              </a:solidFill>
              <a:effectLst>
                <a:glow rad="127000">
                  <a:schemeClr val="accent1"/>
                </a:glow>
                <a:outerShdw dist="50800" dir="5400000" algn="ctr" rotWithShape="0">
                  <a:srgbClr val="000000"/>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2542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j-lt"/>
              </a:rPr>
              <a:t>Request for Quote </a:t>
            </a:r>
            <a:r>
              <a:rPr lang="en-US" sz="4000" dirty="0" err="1" smtClean="0">
                <a:latin typeface="+mj-lt"/>
              </a:rPr>
              <a:t>Cont</a:t>
            </a:r>
            <a:r>
              <a:rPr lang="en-US" sz="4000" dirty="0" smtClean="0">
                <a:latin typeface="+mj-lt"/>
              </a:rPr>
              <a:t>…</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17</a:t>
            </a:fld>
            <a:endParaRPr lang="en-US"/>
          </a:p>
        </p:txBody>
      </p:sp>
      <p:sp>
        <p:nvSpPr>
          <p:cNvPr id="4" name="TextBox 3"/>
          <p:cNvSpPr txBox="1"/>
          <p:nvPr/>
        </p:nvSpPr>
        <p:spPr>
          <a:xfrm>
            <a:off x="480645" y="1285753"/>
            <a:ext cx="8229600" cy="923330"/>
          </a:xfrm>
          <a:prstGeom prst="rect">
            <a:avLst/>
          </a:prstGeom>
          <a:noFill/>
          <a:ln>
            <a:noFill/>
          </a:ln>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If delivering to a different address than the Billing Address, uncheck the Deliver to the Same Address field and Deliver Address fields will populate</a:t>
            </a:r>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17270" t="23816" r="46802" b="21666"/>
          <a:stretch/>
        </p:blipFill>
        <p:spPr bwMode="auto">
          <a:xfrm>
            <a:off x="2071687" y="2072879"/>
            <a:ext cx="5000625" cy="4109720"/>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stretch>
            <a:fillRect/>
          </a:stretch>
        </p:blipFill>
        <p:spPr>
          <a:xfrm>
            <a:off x="944880" y="6174105"/>
            <a:ext cx="1819275" cy="609600"/>
          </a:xfrm>
          <a:prstGeom prst="rect">
            <a:avLst/>
          </a:prstGeom>
        </p:spPr>
      </p:pic>
    </p:spTree>
    <p:extLst>
      <p:ext uri="{BB962C8B-B14F-4D97-AF65-F5344CB8AC3E}">
        <p14:creationId xmlns:p14="http://schemas.microsoft.com/office/powerpoint/2010/main" val="997681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j-lt"/>
              </a:rPr>
              <a:t>Request for Quote </a:t>
            </a:r>
            <a:r>
              <a:rPr lang="en-US" sz="4000" dirty="0" err="1" smtClean="0">
                <a:latin typeface="+mj-lt"/>
              </a:rPr>
              <a:t>Cont</a:t>
            </a:r>
            <a:r>
              <a:rPr lang="en-US" sz="4000" dirty="0" smtClean="0">
                <a:latin typeface="+mj-lt"/>
              </a:rPr>
              <a:t>…</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18</a:t>
            </a:fld>
            <a:endParaRPr lang="en-US"/>
          </a:p>
        </p:txBody>
      </p:sp>
      <p:sp>
        <p:nvSpPr>
          <p:cNvPr id="5" name="TextBox 4"/>
          <p:cNvSpPr txBox="1"/>
          <p:nvPr/>
        </p:nvSpPr>
        <p:spPr>
          <a:xfrm>
            <a:off x="319177" y="1285753"/>
            <a:ext cx="8367623" cy="646331"/>
          </a:xfrm>
          <a:prstGeom prst="rect">
            <a:avLst/>
          </a:prstGeom>
          <a:noFill/>
          <a:ln>
            <a:noFill/>
          </a:ln>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You will be required to fill in the final destination and Company Name fields in order to proceed “Submit Quote.”</a:t>
            </a:r>
          </a:p>
        </p:txBody>
      </p:sp>
      <p:pic>
        <p:nvPicPr>
          <p:cNvPr id="6" name="Picture 5"/>
          <p:cNvPicPr/>
          <p:nvPr/>
        </p:nvPicPr>
        <p:blipFill rotWithShape="1">
          <a:blip r:embed="rId2"/>
          <a:srcRect l="19617" t="27331" r="20665" b="3161"/>
          <a:stretch/>
        </p:blipFill>
        <p:spPr bwMode="auto">
          <a:xfrm>
            <a:off x="480645" y="1932084"/>
            <a:ext cx="8318298" cy="48240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7550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j-lt"/>
              </a:rPr>
              <a:t>Request for Quote </a:t>
            </a:r>
            <a:r>
              <a:rPr lang="en-US" sz="4000" dirty="0" err="1" smtClean="0">
                <a:latin typeface="+mj-lt"/>
              </a:rPr>
              <a:t>Cont</a:t>
            </a:r>
            <a:r>
              <a:rPr lang="en-US" sz="4000" dirty="0" smtClean="0">
                <a:latin typeface="+mj-lt"/>
              </a:rPr>
              <a:t>…</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19</a:t>
            </a:fld>
            <a:endParaRPr lang="en-US"/>
          </a:p>
        </p:txBody>
      </p:sp>
      <p:sp>
        <p:nvSpPr>
          <p:cNvPr id="4" name="TextBox 3"/>
          <p:cNvSpPr txBox="1"/>
          <p:nvPr/>
        </p:nvSpPr>
        <p:spPr>
          <a:xfrm>
            <a:off x="310552" y="1314353"/>
            <a:ext cx="8376248" cy="646331"/>
          </a:xfrm>
          <a:prstGeom prst="rect">
            <a:avLst/>
          </a:prstGeom>
          <a:noFill/>
        </p:spPr>
        <p:txBody>
          <a:bodyPr wrap="square" rtlCol="0">
            <a:spAutoFit/>
          </a:bodyPr>
          <a:lstStyle/>
          <a:p>
            <a:r>
              <a:rPr lang="en-US" b="1" dirty="0">
                <a:solidFill>
                  <a:srgbClr val="FF0000"/>
                </a:solidFill>
              </a:rPr>
              <a:t>*** PLEASE NOTE AT THIS POINT YOU HAVE SUBMITTED A QUOTE REQUEST ONLY, UNLESS NOTATED IN THE COMMENTS SECTION TO PROCEED AS ORDER. ***</a:t>
            </a:r>
            <a:endParaRPr lang="en-US" dirty="0">
              <a:solidFill>
                <a:srgbClr val="FF0000"/>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19617" t="27133" r="19364" b="1560"/>
          <a:stretch/>
        </p:blipFill>
        <p:spPr bwMode="auto">
          <a:xfrm>
            <a:off x="379562" y="2035834"/>
            <a:ext cx="8453887" cy="4755060"/>
          </a:xfrm>
          <a:prstGeom prst="rect">
            <a:avLst/>
          </a:prstGeom>
          <a:ln>
            <a:noFill/>
          </a:ln>
          <a:extLst>
            <a:ext uri="{53640926-AAD7-44D8-BBD7-CCE9431645EC}">
              <a14:shadowObscured xmlns:a14="http://schemas.microsoft.com/office/drawing/2010/main"/>
            </a:ext>
          </a:extLst>
        </p:spPr>
      </p:pic>
      <p:sp>
        <p:nvSpPr>
          <p:cNvPr id="6" name="Oval 5"/>
          <p:cNvSpPr/>
          <p:nvPr/>
        </p:nvSpPr>
        <p:spPr>
          <a:xfrm>
            <a:off x="2759734" y="5288263"/>
            <a:ext cx="1295400" cy="5429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39835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87" y="-57366"/>
            <a:ext cx="8484261" cy="1285753"/>
          </a:xfrm>
        </p:spPr>
        <p:txBody>
          <a:bodyPr>
            <a:normAutofit/>
          </a:bodyPr>
          <a:lstStyle/>
          <a:p>
            <a:r>
              <a:rPr lang="en-US" sz="2800" dirty="0" smtClean="0"/>
              <a:t>Valves, service, and support…delivered</a:t>
            </a:r>
            <a:endParaRPr lang="en-US" sz="2800" dirty="0"/>
          </a:p>
        </p:txBody>
      </p:sp>
      <p:sp>
        <p:nvSpPr>
          <p:cNvPr id="3" name="Slide Number Placeholder 2"/>
          <p:cNvSpPr>
            <a:spLocks noGrp="1"/>
          </p:cNvSpPr>
          <p:nvPr>
            <p:ph type="sldNum" sz="quarter" idx="12"/>
          </p:nvPr>
        </p:nvSpPr>
        <p:spPr/>
        <p:txBody>
          <a:bodyPr/>
          <a:lstStyle/>
          <a:p>
            <a:fld id="{13BBBE17-F514-4942-B4C6-EED290039877}" type="slidenum">
              <a:rPr lang="en-US" smtClean="0"/>
              <a:pPr/>
              <a:t>2</a:t>
            </a:fld>
            <a:endParaRPr lang="en-US" dirty="0"/>
          </a:p>
        </p:txBody>
      </p:sp>
      <p:sp>
        <p:nvSpPr>
          <p:cNvPr id="7" name="TextBox 6"/>
          <p:cNvSpPr txBox="1"/>
          <p:nvPr/>
        </p:nvSpPr>
        <p:spPr>
          <a:xfrm>
            <a:off x="2928667" y="1816662"/>
            <a:ext cx="2859656"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18" name="TextBox 17"/>
          <p:cNvSpPr txBox="1"/>
          <p:nvPr/>
        </p:nvSpPr>
        <p:spPr>
          <a:xfrm>
            <a:off x="741873" y="2001328"/>
            <a:ext cx="7548112" cy="4339650"/>
          </a:xfrm>
          <a:prstGeom prst="rect">
            <a:avLst/>
          </a:prstGeom>
          <a:noFill/>
          <a:ln>
            <a:noFill/>
          </a:ln>
        </p:spPr>
        <p:txBody>
          <a:bodyPr wrap="square" rtlCol="0">
            <a:spAutoFit/>
          </a:bodyPr>
          <a:lstStyle/>
          <a:p>
            <a:pPr algn="ctr"/>
            <a:endParaRPr lang="en-US" sz="2800" b="1" dirty="0" smtClean="0">
              <a:solidFill>
                <a:srgbClr val="FF0000"/>
              </a:solidFill>
            </a:endParaRPr>
          </a:p>
          <a:p>
            <a:pPr algn="ctr"/>
            <a:endParaRPr lang="en-US" sz="2800" b="1" dirty="0">
              <a:solidFill>
                <a:srgbClr val="FF0000"/>
              </a:solidFill>
            </a:endParaRPr>
          </a:p>
          <a:p>
            <a:pPr algn="ctr"/>
            <a:r>
              <a:rPr lang="en-US" sz="2800" b="1" dirty="0" smtClean="0">
                <a:solidFill>
                  <a:srgbClr val="FF0000"/>
                </a:solidFill>
              </a:rPr>
              <a:t>*** </a:t>
            </a:r>
            <a:r>
              <a:rPr lang="en-US" sz="2800" b="1" dirty="0">
                <a:solidFill>
                  <a:srgbClr val="FF0000"/>
                </a:solidFill>
              </a:rPr>
              <a:t>IMPORTANT NOTICE </a:t>
            </a:r>
            <a:r>
              <a:rPr lang="en-US" sz="2800" b="1" dirty="0" smtClean="0">
                <a:solidFill>
                  <a:srgbClr val="FF0000"/>
                </a:solidFill>
              </a:rPr>
              <a:t>***</a:t>
            </a:r>
          </a:p>
          <a:p>
            <a:pPr algn="ctr"/>
            <a:endParaRPr lang="en-US" sz="2800" dirty="0">
              <a:solidFill>
                <a:srgbClr val="FF0000"/>
              </a:solidFill>
            </a:endParaRPr>
          </a:p>
          <a:p>
            <a:pPr algn="ctr"/>
            <a:r>
              <a:rPr lang="en-US" sz="2000" b="1" dirty="0">
                <a:solidFill>
                  <a:srgbClr val="002060"/>
                </a:solidFill>
              </a:rPr>
              <a:t>The customer portal is intended for quoting purposes only.</a:t>
            </a:r>
            <a:endParaRPr lang="en-US" sz="2000" dirty="0">
              <a:solidFill>
                <a:srgbClr val="002060"/>
              </a:solidFill>
            </a:endParaRPr>
          </a:p>
          <a:p>
            <a:r>
              <a:rPr lang="en-US" dirty="0"/>
              <a:t/>
            </a:r>
            <a:br>
              <a:rPr lang="en-US" dirty="0"/>
            </a:b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109" y="60046"/>
            <a:ext cx="2320462" cy="664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109392" y="6181294"/>
            <a:ext cx="1819275" cy="609600"/>
          </a:xfrm>
          <a:prstGeom prst="rect">
            <a:avLst/>
          </a:prstGeom>
        </p:spPr>
      </p:pic>
    </p:spTree>
    <p:extLst>
      <p:ext uri="{BB962C8B-B14F-4D97-AF65-F5344CB8AC3E}">
        <p14:creationId xmlns:p14="http://schemas.microsoft.com/office/powerpoint/2010/main" val="2372950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j-lt"/>
              </a:rPr>
              <a:t>Request for Quote </a:t>
            </a:r>
            <a:r>
              <a:rPr lang="en-US" sz="4000" dirty="0" err="1" smtClean="0">
                <a:latin typeface="+mj-lt"/>
              </a:rPr>
              <a:t>Cont</a:t>
            </a:r>
            <a:r>
              <a:rPr lang="en-US" sz="4000" dirty="0" smtClean="0">
                <a:latin typeface="+mj-lt"/>
              </a:rPr>
              <a:t>…</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20</a:t>
            </a:fld>
            <a:endParaRPr lang="en-US"/>
          </a:p>
        </p:txBody>
      </p:sp>
      <p:sp>
        <p:nvSpPr>
          <p:cNvPr id="4" name="TextBox 3"/>
          <p:cNvSpPr txBox="1"/>
          <p:nvPr/>
        </p:nvSpPr>
        <p:spPr>
          <a:xfrm>
            <a:off x="457200" y="1388853"/>
            <a:ext cx="8229600" cy="1523494"/>
          </a:xfrm>
          <a:prstGeom prst="rect">
            <a:avLst/>
          </a:prstGeom>
          <a:noFill/>
          <a:ln>
            <a:noFill/>
          </a:ln>
        </p:spPr>
        <p:txBody>
          <a:bodyPr wrap="square" rtlCol="0">
            <a:spAutoFit/>
          </a:bodyPr>
          <a:lstStyle/>
          <a:p>
            <a:r>
              <a:rPr lang="en-US" sz="1500" dirty="0">
                <a:solidFill>
                  <a:srgbClr val="002060"/>
                </a:solidFill>
                <a:latin typeface="Tahoma" panose="020B0604030504040204" pitchFamily="34" charset="0"/>
                <a:ea typeface="Tahoma" panose="020B0604030504040204" pitchFamily="34" charset="0"/>
                <a:cs typeface="Tahoma" panose="020B0604030504040204" pitchFamily="34" charset="0"/>
              </a:rPr>
              <a:t>•    If a Quote is not required and an order is to be placed directly from information listed note in </a:t>
            </a:r>
            <a:r>
              <a:rPr lang="en-US" sz="1500" dirty="0" smtClean="0">
                <a:solidFill>
                  <a:srgbClr val="002060"/>
                </a:solidFill>
                <a:latin typeface="Tahoma" panose="020B0604030504040204" pitchFamily="34" charset="0"/>
                <a:ea typeface="Tahoma" panose="020B0604030504040204" pitchFamily="34" charset="0"/>
                <a:cs typeface="Tahoma" panose="020B0604030504040204" pitchFamily="34" charset="0"/>
              </a:rPr>
              <a:t>the Comments </a:t>
            </a:r>
            <a:r>
              <a:rPr lang="en-US" sz="1500" dirty="0">
                <a:solidFill>
                  <a:srgbClr val="002060"/>
                </a:solidFill>
                <a:latin typeface="Tahoma" panose="020B0604030504040204" pitchFamily="34" charset="0"/>
                <a:ea typeface="Tahoma" panose="020B0604030504040204" pitchFamily="34" charset="0"/>
                <a:cs typeface="Tahoma" panose="020B0604030504040204" pitchFamily="34" charset="0"/>
              </a:rPr>
              <a:t>section and include PO information in Customer Ref No (PO No) section.</a:t>
            </a:r>
          </a:p>
          <a:p>
            <a:r>
              <a:rPr lang="en-US" sz="1500" b="1"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15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1500" dirty="0">
                <a:solidFill>
                  <a:srgbClr val="002060"/>
                </a:solidFill>
                <a:latin typeface="Tahoma" panose="020B0604030504040204" pitchFamily="34" charset="0"/>
                <a:ea typeface="Tahoma" panose="020B0604030504040204" pitchFamily="34" charset="0"/>
                <a:cs typeface="Tahoma" panose="020B0604030504040204" pitchFamily="34" charset="0"/>
              </a:rPr>
              <a:t>•    Terms and Conditions must be accepted in order to proceed.</a:t>
            </a:r>
          </a:p>
          <a:p>
            <a:r>
              <a:rPr lang="en-US" sz="15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sz="1500" dirty="0">
                <a:solidFill>
                  <a:srgbClr val="002060"/>
                </a:solidFill>
                <a:latin typeface="Tahoma" panose="020B0604030504040204" pitchFamily="34" charset="0"/>
                <a:ea typeface="Tahoma" panose="020B0604030504040204" pitchFamily="34" charset="0"/>
                <a:cs typeface="Tahoma" panose="020B0604030504040204" pitchFamily="34" charset="0"/>
              </a:rPr>
              <a:t>•    A customer sales representative will be contacting you with our offer</a:t>
            </a:r>
            <a:r>
              <a:rPr lang="en-US" sz="15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sz="15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l="17667" t="7385" r="18556" b="41336"/>
          <a:stretch/>
        </p:blipFill>
        <p:spPr bwMode="auto">
          <a:xfrm>
            <a:off x="269618" y="2949174"/>
            <a:ext cx="8725535" cy="3800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6449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j-lt"/>
              </a:rPr>
              <a:t>Quote Confirmation</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21</a:t>
            </a:fld>
            <a:endParaRPr lang="en-US"/>
          </a:p>
        </p:txBody>
      </p:sp>
      <p:sp>
        <p:nvSpPr>
          <p:cNvPr id="4" name="TextBox 3"/>
          <p:cNvSpPr txBox="1"/>
          <p:nvPr/>
        </p:nvSpPr>
        <p:spPr>
          <a:xfrm>
            <a:off x="457200" y="1259874"/>
            <a:ext cx="8229600" cy="646331"/>
          </a:xfrm>
          <a:prstGeom prst="rect">
            <a:avLst/>
          </a:prstGeom>
          <a:noFill/>
          <a:ln>
            <a:noFill/>
          </a:ln>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 confirmation email will be sent to the email provided for the account.  The email will contain your quote # and date quote </a:t>
            </a:r>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provided.</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33222" t="25552" r="32111"/>
          <a:stretch/>
        </p:blipFill>
        <p:spPr bwMode="auto">
          <a:xfrm>
            <a:off x="457200" y="1876119"/>
            <a:ext cx="3390900" cy="395795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34222" t="25347" r="32222" b="4947"/>
          <a:stretch/>
        </p:blipFill>
        <p:spPr bwMode="auto">
          <a:xfrm>
            <a:off x="4818662" y="1930094"/>
            <a:ext cx="3457575" cy="390398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57200" y="5834074"/>
            <a:ext cx="8229600" cy="646331"/>
          </a:xfrm>
          <a:prstGeom prst="rect">
            <a:avLst/>
          </a:prstGeom>
          <a:noFill/>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You can reference this quote number with your customer sales representative</a:t>
            </a:r>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dirty="0"/>
              <a:t/>
            </a:r>
            <a:br>
              <a:rPr lang="en-US" dirty="0"/>
            </a:br>
            <a:endParaRPr lang="en-US" dirty="0"/>
          </a:p>
        </p:txBody>
      </p:sp>
      <p:pic>
        <p:nvPicPr>
          <p:cNvPr id="8" name="Picture 7"/>
          <p:cNvPicPr>
            <a:picLocks noChangeAspect="1"/>
          </p:cNvPicPr>
          <p:nvPr/>
        </p:nvPicPr>
        <p:blipFill>
          <a:blip r:embed="rId4"/>
          <a:stretch>
            <a:fillRect/>
          </a:stretch>
        </p:blipFill>
        <p:spPr>
          <a:xfrm>
            <a:off x="1108943" y="6248400"/>
            <a:ext cx="1819275" cy="609600"/>
          </a:xfrm>
          <a:prstGeom prst="rect">
            <a:avLst/>
          </a:prstGeom>
        </p:spPr>
      </p:pic>
    </p:spTree>
    <p:extLst>
      <p:ext uri="{BB962C8B-B14F-4D97-AF65-F5344CB8AC3E}">
        <p14:creationId xmlns:p14="http://schemas.microsoft.com/office/powerpoint/2010/main" val="2874360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j-lt"/>
              </a:rPr>
              <a:t>Reviewing Quote/Order History</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22</a:t>
            </a:fld>
            <a:endParaRPr lang="en-US"/>
          </a:p>
        </p:txBody>
      </p:sp>
      <p:sp>
        <p:nvSpPr>
          <p:cNvPr id="4" name="TextBox 3"/>
          <p:cNvSpPr txBox="1"/>
          <p:nvPr/>
        </p:nvSpPr>
        <p:spPr>
          <a:xfrm>
            <a:off x="327804" y="1371600"/>
            <a:ext cx="8462513" cy="369332"/>
          </a:xfrm>
          <a:prstGeom prst="rect">
            <a:avLst/>
          </a:prstGeom>
          <a:noFill/>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Using FVS Customer Portal you will be able to review and track prior transactions. </a:t>
            </a:r>
          </a:p>
        </p:txBody>
      </p:sp>
      <p:sp>
        <p:nvSpPr>
          <p:cNvPr id="5" name="TextBox 4"/>
          <p:cNvSpPr txBox="1"/>
          <p:nvPr/>
        </p:nvSpPr>
        <p:spPr>
          <a:xfrm>
            <a:off x="340743" y="1893332"/>
            <a:ext cx="8462513" cy="523220"/>
          </a:xfrm>
          <a:prstGeom prst="rect">
            <a:avLst/>
          </a:prstGeom>
          <a:noFill/>
        </p:spPr>
        <p:txBody>
          <a:bodyPr wrap="square" rtlCol="0">
            <a:spAutoFit/>
          </a:bodyPr>
          <a:lstStyle/>
          <a:p>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MY QUOTES – will show you history on previous quote request by date.</a:t>
            </a:r>
          </a:p>
          <a:p>
            <a:r>
              <a:rPr lang="en-US" sz="10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Any quote that becomes an order will not show in MY QUOTES, it will be tracked thru MY ORDER HISTORY</a:t>
            </a:r>
            <a:endParaRPr lang="en-US"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2"/>
          <a:srcRect l="59424" t="61065" r="21296" b="23757"/>
          <a:stretch/>
        </p:blipFill>
        <p:spPr>
          <a:xfrm>
            <a:off x="2796202" y="2568952"/>
            <a:ext cx="3525716" cy="1503484"/>
          </a:xfrm>
          <a:prstGeom prst="rect">
            <a:avLst/>
          </a:prstGeom>
        </p:spPr>
      </p:pic>
      <p:pic>
        <p:nvPicPr>
          <p:cNvPr id="7" name="Picture 6"/>
          <p:cNvPicPr>
            <a:picLocks noChangeAspect="1"/>
          </p:cNvPicPr>
          <p:nvPr/>
        </p:nvPicPr>
        <p:blipFill>
          <a:blip r:embed="rId3"/>
          <a:stretch>
            <a:fillRect/>
          </a:stretch>
        </p:blipFill>
        <p:spPr>
          <a:xfrm>
            <a:off x="852218" y="4224836"/>
            <a:ext cx="7575790" cy="2215067"/>
          </a:xfrm>
          <a:prstGeom prst="rect">
            <a:avLst/>
          </a:prstGeom>
        </p:spPr>
      </p:pic>
      <p:pic>
        <p:nvPicPr>
          <p:cNvPr id="8" name="Picture 7"/>
          <p:cNvPicPr>
            <a:picLocks noChangeAspect="1"/>
          </p:cNvPicPr>
          <p:nvPr/>
        </p:nvPicPr>
        <p:blipFill>
          <a:blip r:embed="rId4"/>
          <a:stretch>
            <a:fillRect/>
          </a:stretch>
        </p:blipFill>
        <p:spPr>
          <a:xfrm>
            <a:off x="1143449" y="6473452"/>
            <a:ext cx="1819275" cy="237701"/>
          </a:xfrm>
          <a:prstGeom prst="rect">
            <a:avLst/>
          </a:prstGeom>
        </p:spPr>
      </p:pic>
    </p:spTree>
    <p:extLst>
      <p:ext uri="{BB962C8B-B14F-4D97-AF65-F5344CB8AC3E}">
        <p14:creationId xmlns:p14="http://schemas.microsoft.com/office/powerpoint/2010/main" val="619168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Reviewing Quote/Order </a:t>
            </a:r>
            <a:r>
              <a:rPr lang="en-US" dirty="0" smtClean="0"/>
              <a:t>History </a:t>
            </a:r>
            <a:r>
              <a:rPr lang="en-US" dirty="0" err="1" smtClean="0"/>
              <a:t>Cont</a:t>
            </a:r>
            <a:r>
              <a:rPr lang="en-US" dirty="0" smtClean="0"/>
              <a:t>…</a:t>
            </a:r>
            <a:endParaRPr lang="en-US" dirty="0"/>
          </a:p>
        </p:txBody>
      </p:sp>
      <p:sp>
        <p:nvSpPr>
          <p:cNvPr id="3" name="Slide Number Placeholder 2"/>
          <p:cNvSpPr>
            <a:spLocks noGrp="1"/>
          </p:cNvSpPr>
          <p:nvPr>
            <p:ph type="sldNum" sz="quarter" idx="12"/>
          </p:nvPr>
        </p:nvSpPr>
        <p:spPr/>
        <p:txBody>
          <a:bodyPr/>
          <a:lstStyle/>
          <a:p>
            <a:fld id="{13BBBE17-F514-4942-B4C6-EED290039877}" type="slidenum">
              <a:rPr lang="en-US" smtClean="0"/>
              <a:pPr/>
              <a:t>23</a:t>
            </a:fld>
            <a:endParaRPr lang="en-US"/>
          </a:p>
        </p:txBody>
      </p:sp>
      <p:sp>
        <p:nvSpPr>
          <p:cNvPr id="4" name="TextBox 3"/>
          <p:cNvSpPr txBox="1"/>
          <p:nvPr/>
        </p:nvSpPr>
        <p:spPr>
          <a:xfrm>
            <a:off x="340743" y="1382886"/>
            <a:ext cx="8462513" cy="369332"/>
          </a:xfrm>
          <a:prstGeom prst="rect">
            <a:avLst/>
          </a:prstGeom>
          <a:noFill/>
        </p:spPr>
        <p:txBody>
          <a:bodyPr wrap="square" rtlCol="0">
            <a:spAutoFit/>
          </a:bodyPr>
          <a:lstStyle/>
          <a:p>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MY ORDER HISTORY – will show you history on previous ORDERS by date.</a:t>
            </a:r>
          </a:p>
        </p:txBody>
      </p:sp>
      <p:pic>
        <p:nvPicPr>
          <p:cNvPr id="5" name="Picture 4"/>
          <p:cNvPicPr>
            <a:picLocks noChangeAspect="1"/>
          </p:cNvPicPr>
          <p:nvPr/>
        </p:nvPicPr>
        <p:blipFill>
          <a:blip r:embed="rId2"/>
          <a:stretch>
            <a:fillRect/>
          </a:stretch>
        </p:blipFill>
        <p:spPr>
          <a:xfrm>
            <a:off x="2733674" y="1841353"/>
            <a:ext cx="3676650" cy="1781175"/>
          </a:xfrm>
          <a:prstGeom prst="rect">
            <a:avLst/>
          </a:prstGeom>
        </p:spPr>
      </p:pic>
      <p:pic>
        <p:nvPicPr>
          <p:cNvPr id="6" name="Picture 5"/>
          <p:cNvPicPr>
            <a:picLocks noChangeAspect="1"/>
          </p:cNvPicPr>
          <p:nvPr/>
        </p:nvPicPr>
        <p:blipFill>
          <a:blip r:embed="rId3"/>
          <a:stretch>
            <a:fillRect/>
          </a:stretch>
        </p:blipFill>
        <p:spPr>
          <a:xfrm>
            <a:off x="222309" y="3987011"/>
            <a:ext cx="8580947" cy="1972293"/>
          </a:xfrm>
          <a:prstGeom prst="rect">
            <a:avLst/>
          </a:prstGeom>
        </p:spPr>
      </p:pic>
      <p:pic>
        <p:nvPicPr>
          <p:cNvPr id="7" name="Picture 6"/>
          <p:cNvPicPr>
            <a:picLocks noChangeAspect="1"/>
          </p:cNvPicPr>
          <p:nvPr/>
        </p:nvPicPr>
        <p:blipFill>
          <a:blip r:embed="rId4"/>
          <a:stretch>
            <a:fillRect/>
          </a:stretch>
        </p:blipFill>
        <p:spPr>
          <a:xfrm>
            <a:off x="1108943" y="6181294"/>
            <a:ext cx="1819275" cy="609600"/>
          </a:xfrm>
          <a:prstGeom prst="rect">
            <a:avLst/>
          </a:prstGeom>
        </p:spPr>
      </p:pic>
    </p:spTree>
    <p:extLst>
      <p:ext uri="{BB962C8B-B14F-4D97-AF65-F5344CB8AC3E}">
        <p14:creationId xmlns:p14="http://schemas.microsoft.com/office/powerpoint/2010/main" val="1449967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mj-lt"/>
              </a:rPr>
              <a:t>Document Viewer</a:t>
            </a:r>
            <a:endParaRPr lang="en-US" sz="4000" dirty="0">
              <a:latin typeface="+mj-lt"/>
            </a:endParaRPr>
          </a:p>
        </p:txBody>
      </p:sp>
      <p:sp>
        <p:nvSpPr>
          <p:cNvPr id="3" name="Slide Number Placeholder 2"/>
          <p:cNvSpPr>
            <a:spLocks noGrp="1"/>
          </p:cNvSpPr>
          <p:nvPr>
            <p:ph type="sldNum" sz="quarter" idx="12"/>
          </p:nvPr>
        </p:nvSpPr>
        <p:spPr/>
        <p:txBody>
          <a:bodyPr/>
          <a:lstStyle/>
          <a:p>
            <a:fld id="{13BBBE17-F514-4942-B4C6-EED290039877}" type="slidenum">
              <a:rPr lang="en-US" smtClean="0"/>
              <a:pPr/>
              <a:t>24</a:t>
            </a:fld>
            <a:endParaRPr lang="en-US" dirty="0"/>
          </a:p>
        </p:txBody>
      </p:sp>
      <p:sp>
        <p:nvSpPr>
          <p:cNvPr id="4" name="Text Placeholder 3"/>
          <p:cNvSpPr>
            <a:spLocks noGrp="1"/>
          </p:cNvSpPr>
          <p:nvPr>
            <p:ph type="body" sz="quarter" idx="13"/>
          </p:nvPr>
        </p:nvSpPr>
        <p:spPr/>
        <p:txBody>
          <a:bodyPr>
            <a:normAutofit/>
          </a:bodyPr>
          <a:lstStyle/>
          <a:p>
            <a:pPr marL="0" indent="0">
              <a:buNone/>
            </a:pPr>
            <a:r>
              <a:rPr lang="en-US"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Document Viewer will display documentation available for your order.</a:t>
            </a:r>
            <a:endPar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2733675" y="1889365"/>
            <a:ext cx="3676650" cy="1733550"/>
          </a:xfrm>
          <a:prstGeom prst="rect">
            <a:avLst/>
          </a:prstGeom>
        </p:spPr>
      </p:pic>
      <p:sp>
        <p:nvSpPr>
          <p:cNvPr id="5" name="Rectangle 4"/>
          <p:cNvSpPr/>
          <p:nvPr/>
        </p:nvSpPr>
        <p:spPr>
          <a:xfrm>
            <a:off x="457200" y="3891642"/>
            <a:ext cx="8367623" cy="923330"/>
          </a:xfrm>
          <a:prstGeom prst="rect">
            <a:avLst/>
          </a:prstGeom>
        </p:spPr>
        <p:txBody>
          <a:bodyPr wrap="square">
            <a:spAutoFit/>
          </a:bodyPr>
          <a:lstStyle/>
          <a:p>
            <a:r>
              <a:rPr lang="en-US" dirty="0">
                <a:solidFill>
                  <a:srgbClr val="002060"/>
                </a:solidFill>
                <a:latin typeface="Arial" panose="020B0604020202020204" pitchFamily="34" charset="0"/>
              </a:rPr>
              <a:t>All documents related to your order including </a:t>
            </a:r>
            <a:r>
              <a:rPr lang="en-US" dirty="0" smtClean="0">
                <a:solidFill>
                  <a:srgbClr val="002060"/>
                </a:solidFill>
                <a:latin typeface="Arial" panose="020B0604020202020204" pitchFamily="34" charset="0"/>
              </a:rPr>
              <a:t>invoice</a:t>
            </a:r>
            <a:r>
              <a:rPr lang="en-US" dirty="0">
                <a:solidFill>
                  <a:srgbClr val="002060"/>
                </a:solidFill>
                <a:latin typeface="Arial" panose="020B0604020202020204" pitchFamily="34" charset="0"/>
              </a:rPr>
              <a:t>, </a:t>
            </a:r>
            <a:r>
              <a:rPr lang="en-US" dirty="0" smtClean="0">
                <a:solidFill>
                  <a:srgbClr val="002060"/>
                </a:solidFill>
                <a:latin typeface="Arial" panose="020B0604020202020204" pitchFamily="34" charset="0"/>
              </a:rPr>
              <a:t>certificates and </a:t>
            </a:r>
            <a:r>
              <a:rPr lang="en-US" dirty="0">
                <a:solidFill>
                  <a:srgbClr val="002060"/>
                </a:solidFill>
                <a:latin typeface="Arial" panose="020B0604020202020204" pitchFamily="34" charset="0"/>
              </a:rPr>
              <a:t>shipping documents will be available in your customer dashboard</a:t>
            </a:r>
            <a:r>
              <a:rPr lang="en-US" dirty="0" smtClean="0">
                <a:solidFill>
                  <a:srgbClr val="002060"/>
                </a:solidFill>
                <a:latin typeface="Arial" panose="020B0604020202020204" pitchFamily="34" charset="0"/>
              </a:rPr>
              <a:t>.</a:t>
            </a:r>
          </a:p>
          <a:p>
            <a:endParaRPr lang="en-US" dirty="0">
              <a:solidFill>
                <a:srgbClr val="002060"/>
              </a:solidFill>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480645" y="5146116"/>
            <a:ext cx="8372475" cy="1266825"/>
          </a:xfrm>
          <a:prstGeom prst="rect">
            <a:avLst/>
          </a:prstGeom>
        </p:spPr>
      </p:pic>
      <p:pic>
        <p:nvPicPr>
          <p:cNvPr id="8" name="Picture 7"/>
          <p:cNvPicPr>
            <a:picLocks noChangeAspect="1"/>
          </p:cNvPicPr>
          <p:nvPr/>
        </p:nvPicPr>
        <p:blipFill>
          <a:blip r:embed="rId4"/>
          <a:stretch>
            <a:fillRect/>
          </a:stretch>
        </p:blipFill>
        <p:spPr>
          <a:xfrm>
            <a:off x="1117570" y="6464528"/>
            <a:ext cx="1819275" cy="326366"/>
          </a:xfrm>
          <a:prstGeom prst="rect">
            <a:avLst/>
          </a:prstGeom>
        </p:spPr>
      </p:pic>
    </p:spTree>
    <p:extLst>
      <p:ext uri="{BB962C8B-B14F-4D97-AF65-F5344CB8AC3E}">
        <p14:creationId xmlns:p14="http://schemas.microsoft.com/office/powerpoint/2010/main" val="962755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327804" y="1433739"/>
            <a:ext cx="8544053" cy="5447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–FVS Customer Portal Overview</a:t>
            </a:r>
          </a:p>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–Account Setup &amp; Maintenance</a:t>
            </a:r>
          </a:p>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–Search for Parts</a:t>
            </a:r>
          </a:p>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–Request for Quote </a:t>
            </a:r>
            <a:endParaRPr lang="en-US" sz="30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–Reviewing </a:t>
            </a:r>
            <a:r>
              <a:rPr lang="en-US" sz="3000" dirty="0" smtClean="0">
                <a:solidFill>
                  <a:srgbClr val="002060"/>
                </a:solidFill>
                <a:latin typeface="Tahoma" panose="020B0604030504040204" pitchFamily="34" charset="0"/>
                <a:ea typeface="Tahoma" panose="020B0604030504040204" pitchFamily="34" charset="0"/>
                <a:cs typeface="Tahoma" panose="020B0604030504040204" pitchFamily="34" charset="0"/>
              </a:rPr>
              <a:t>Order/Quote History</a:t>
            </a:r>
          </a:p>
          <a:p>
            <a:endParaRPr lang="en-US" altLang="en-US"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rPr>
              <a:t>–Reviewing </a:t>
            </a:r>
            <a:r>
              <a:rPr lang="en-US" sz="3000" dirty="0" smtClean="0">
                <a:solidFill>
                  <a:srgbClr val="002060"/>
                </a:solidFill>
                <a:latin typeface="Tahoma" panose="020B0604030504040204" pitchFamily="34" charset="0"/>
                <a:ea typeface="Tahoma" panose="020B0604030504040204" pitchFamily="34" charset="0"/>
                <a:cs typeface="Tahoma" panose="020B0604030504040204" pitchFamily="34" charset="0"/>
              </a:rPr>
              <a:t>Documents</a:t>
            </a:r>
            <a:endParaRPr lang="en-US" sz="3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altLang="en-US" dirty="0">
              <a:latin typeface="Arial" charset="0"/>
            </a:endParaRPr>
          </a:p>
        </p:txBody>
      </p:sp>
      <p:sp>
        <p:nvSpPr>
          <p:cNvPr id="7" name="Title 1"/>
          <p:cNvSpPr txBox="1">
            <a:spLocks/>
          </p:cNvSpPr>
          <p:nvPr/>
        </p:nvSpPr>
        <p:spPr>
          <a:xfrm>
            <a:off x="424543" y="28243"/>
            <a:ext cx="8229600" cy="1285753"/>
          </a:xfrm>
          <a:prstGeom prst="rect">
            <a:avLst/>
          </a:prstGeom>
        </p:spPr>
        <p:txBody>
          <a:bodyPr vert="horz" lIns="0" tIns="0" rIns="0" bIns="0" rtlCol="0" anchor="ctr">
            <a:normAutofit/>
          </a:bodyPr>
          <a:lstStyle>
            <a:lvl1pPr algn="l" defTabSz="457200" rtl="0" eaLnBrk="1" latinLnBrk="0" hangingPunct="1">
              <a:spcBef>
                <a:spcPct val="0"/>
              </a:spcBef>
              <a:buNone/>
              <a:defRPr sz="3600" kern="1200">
                <a:solidFill>
                  <a:srgbClr val="C49C20"/>
                </a:solidFill>
                <a:latin typeface="Arial"/>
                <a:ea typeface="+mj-ea"/>
                <a:cs typeface="+mj-cs"/>
              </a:defRPr>
            </a:lvl1pPr>
          </a:lstStyle>
          <a:p>
            <a:pPr algn="ctr"/>
            <a:r>
              <a:rPr lang="en-US" sz="4400" dirty="0" smtClean="0">
                <a:latin typeface="+mj-lt"/>
              </a:rPr>
              <a:t>Table of Contents</a:t>
            </a:r>
            <a:endParaRPr lang="en-US" sz="4400" dirty="0">
              <a:latin typeface="+mj-lt"/>
            </a:endParaRPr>
          </a:p>
        </p:txBody>
      </p:sp>
      <p:pic>
        <p:nvPicPr>
          <p:cNvPr id="2" name="Picture 1"/>
          <p:cNvPicPr>
            <a:picLocks noChangeAspect="1"/>
          </p:cNvPicPr>
          <p:nvPr/>
        </p:nvPicPr>
        <p:blipFill>
          <a:blip r:embed="rId2"/>
          <a:stretch>
            <a:fillRect/>
          </a:stretch>
        </p:blipFill>
        <p:spPr>
          <a:xfrm>
            <a:off x="1134822" y="6452558"/>
            <a:ext cx="1819275" cy="265981"/>
          </a:xfrm>
          <a:prstGeom prst="rect">
            <a:avLst/>
          </a:prstGeom>
        </p:spPr>
      </p:pic>
    </p:spTree>
    <p:extLst>
      <p:ext uri="{BB962C8B-B14F-4D97-AF65-F5344CB8AC3E}">
        <p14:creationId xmlns:p14="http://schemas.microsoft.com/office/powerpoint/2010/main" val="28460815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38600" y="152400"/>
            <a:ext cx="2514600" cy="1600200"/>
          </a:xfrm>
        </p:spPr>
        <p:txBody>
          <a:bodyPr/>
          <a:lstStyle/>
          <a:p>
            <a:r>
              <a:rPr lang="en-US" altLang="en-US" sz="5400" b="1" dirty="0"/>
              <a:t> </a:t>
            </a:r>
            <a:endParaRPr lang="en-US" altLang="en-US" dirty="0"/>
          </a:p>
        </p:txBody>
      </p:sp>
      <p:sp>
        <p:nvSpPr>
          <p:cNvPr id="11274" name="Text Box 10"/>
          <p:cNvSpPr txBox="1">
            <a:spLocks noChangeArrowheads="1"/>
          </p:cNvSpPr>
          <p:nvPr/>
        </p:nvSpPr>
        <p:spPr bwMode="auto">
          <a:xfrm>
            <a:off x="517585" y="1287191"/>
            <a:ext cx="8074323" cy="535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What is FVS Customer Portal?</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FVS Customer Portal is Forum Energy Technologies – Valve Solutions new web portal.  The new portal has a similar look and feel to our previous customer portal but will provide enhanced functionality.  We hope that this tool provides you a more robust and satisfactory customer experience.</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What can I do with FVS Customer Portal?</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With the FVS Customer Portal, you will be able to view our product catalogs, product availability and pricing. You will have real-time access to available quantities and pricing.  You will also have the ability to view your quote, order and shipment history as well as retrieve shipping documents for each.</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How do I signup?</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Please request for registration on the new portal via this link____. Please note there are two options.</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You can register as an administrator for your business, that will allow you to manager your sales team or you can register each individual salesperson as a standard buyer</a:t>
            </a:r>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altLang="en-US" dirty="0">
              <a:solidFill>
                <a:srgbClr val="002060"/>
              </a:solidFill>
              <a:latin typeface="Arial" charset="0"/>
            </a:endParaRPr>
          </a:p>
        </p:txBody>
      </p:sp>
      <p:sp>
        <p:nvSpPr>
          <p:cNvPr id="8" name="Title 1"/>
          <p:cNvSpPr txBox="1">
            <a:spLocks/>
          </p:cNvSpPr>
          <p:nvPr/>
        </p:nvSpPr>
        <p:spPr>
          <a:xfrm>
            <a:off x="457200" y="0"/>
            <a:ext cx="8229600" cy="1285753"/>
          </a:xfrm>
          <a:prstGeom prst="rect">
            <a:avLst/>
          </a:prstGeom>
        </p:spPr>
        <p:txBody>
          <a:bodyPr vert="horz" lIns="0" tIns="0" rIns="0" bIns="0" rtlCol="0" anchor="ctr">
            <a:normAutofit/>
          </a:bodyPr>
          <a:lstStyle>
            <a:lvl1pPr algn="l" defTabSz="457200" rtl="0" eaLnBrk="1" latinLnBrk="0" hangingPunct="1">
              <a:spcBef>
                <a:spcPct val="0"/>
              </a:spcBef>
              <a:buNone/>
              <a:defRPr sz="3600" kern="1200">
                <a:solidFill>
                  <a:srgbClr val="C49C20"/>
                </a:solidFill>
                <a:latin typeface="Arial"/>
                <a:ea typeface="+mj-ea"/>
                <a:cs typeface="+mj-cs"/>
              </a:defRPr>
            </a:lvl1pPr>
          </a:lstStyle>
          <a:p>
            <a:pPr algn="ctr"/>
            <a:r>
              <a:rPr lang="en-US" sz="4000" dirty="0" smtClean="0">
                <a:latin typeface="+mj-lt"/>
              </a:rPr>
              <a:t>Customer Portal Overview</a:t>
            </a:r>
            <a:endParaRPr lang="en-US" sz="4000" dirty="0">
              <a:latin typeface="+mj-lt"/>
            </a:endParaRPr>
          </a:p>
        </p:txBody>
      </p:sp>
      <p:pic>
        <p:nvPicPr>
          <p:cNvPr id="2" name="Picture 1"/>
          <p:cNvPicPr>
            <a:picLocks noChangeAspect="1"/>
          </p:cNvPicPr>
          <p:nvPr/>
        </p:nvPicPr>
        <p:blipFill>
          <a:blip r:embed="rId2"/>
          <a:stretch>
            <a:fillRect/>
          </a:stretch>
        </p:blipFill>
        <p:spPr>
          <a:xfrm>
            <a:off x="1143449" y="6522452"/>
            <a:ext cx="1819275" cy="240102"/>
          </a:xfrm>
          <a:prstGeom prst="rect">
            <a:avLst/>
          </a:prstGeom>
        </p:spPr>
      </p:pic>
    </p:spTree>
    <p:extLst>
      <p:ext uri="{BB962C8B-B14F-4D97-AF65-F5344CB8AC3E}">
        <p14:creationId xmlns:p14="http://schemas.microsoft.com/office/powerpoint/2010/main" val="29966324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3BBBE17-F514-4942-B4C6-EED290039877}" type="slidenum">
              <a:rPr lang="en-US" smtClean="0"/>
              <a:pPr/>
              <a:t>5</a:t>
            </a:fld>
            <a:endParaRPr lang="en-US"/>
          </a:p>
        </p:txBody>
      </p:sp>
      <p:sp>
        <p:nvSpPr>
          <p:cNvPr id="4" name="Title 1"/>
          <p:cNvSpPr>
            <a:spLocks noGrp="1"/>
          </p:cNvSpPr>
          <p:nvPr>
            <p:ph type="title"/>
          </p:nvPr>
        </p:nvSpPr>
        <p:spPr/>
        <p:txBody>
          <a:bodyPr/>
          <a:lstStyle/>
          <a:p>
            <a:pPr algn="ctr"/>
            <a:r>
              <a:rPr lang="en-US" sz="4000" dirty="0" smtClean="0">
                <a:latin typeface="+mj-lt"/>
              </a:rPr>
              <a:t>Account Setup &amp; Maintenance</a:t>
            </a:r>
            <a:endParaRPr lang="en-US" sz="4000" dirty="0">
              <a:latin typeface="+mj-lt"/>
            </a:endParaRPr>
          </a:p>
        </p:txBody>
      </p:sp>
      <p:sp>
        <p:nvSpPr>
          <p:cNvPr id="2" name="TextBox 1"/>
          <p:cNvSpPr txBox="1"/>
          <p:nvPr/>
        </p:nvSpPr>
        <p:spPr>
          <a:xfrm>
            <a:off x="310552" y="1285752"/>
            <a:ext cx="8514272" cy="2708434"/>
          </a:xfrm>
          <a:prstGeom prst="rect">
            <a:avLst/>
          </a:prstGeom>
          <a:noFill/>
        </p:spPr>
        <p:txBody>
          <a:bodyPr wrap="square" rtlCol="0">
            <a:spAutoFit/>
          </a:bodyPr>
          <a:lstStyle/>
          <a:p>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Once you receive an automated email from FVS Web Store notifying you an account has been setup, follow the hyperlink. You can always access FVS </a:t>
            </a:r>
            <a:r>
              <a:rPr lang="en-US" sz="1700" dirty="0" err="1">
                <a:solidFill>
                  <a:srgbClr val="002060"/>
                </a:solidFill>
                <a:latin typeface="Tahoma" panose="020B0604030504040204" pitchFamily="34" charset="0"/>
                <a:ea typeface="Tahoma" panose="020B0604030504040204" pitchFamily="34" charset="0"/>
                <a:cs typeface="Tahoma" panose="020B0604030504040204" pitchFamily="34" charset="0"/>
              </a:rPr>
              <a:t>Webstore</a:t>
            </a:r>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 at:</a:t>
            </a:r>
          </a:p>
          <a:p>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sz="1700" u="sng" dirty="0">
                <a:solidFill>
                  <a:srgbClr val="002060"/>
                </a:solidFill>
                <a:latin typeface="Tahoma" panose="020B0604030504040204" pitchFamily="34" charset="0"/>
                <a:ea typeface="Tahoma" panose="020B0604030504040204" pitchFamily="34" charset="0"/>
                <a:cs typeface="Tahoma" panose="020B0604030504040204" pitchFamily="34" charset="0"/>
                <a:hlinkClick r:id="rId2"/>
              </a:rPr>
              <a:t>http://https://customerportal.f-e-t.com/</a:t>
            </a:r>
            <a:endPar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Note that you must use the Internet Explorer web browser (version 7.0 or higher) to access Customer Connect. It is not compatible with the Mozilla Firefox or Apple Safari browsers.</a:t>
            </a:r>
          </a:p>
          <a:p>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sz="1700" dirty="0">
                <a:solidFill>
                  <a:srgbClr val="002060"/>
                </a:solidFill>
                <a:latin typeface="Tahoma" panose="020B0604030504040204" pitchFamily="34" charset="0"/>
                <a:ea typeface="Tahoma" panose="020B0604030504040204" pitchFamily="34" charset="0"/>
                <a:cs typeface="Tahoma" panose="020B0604030504040204" pitchFamily="34" charset="0"/>
              </a:rPr>
              <a:t>Type in your email address and temporary password provided in the email</a:t>
            </a:r>
            <a:r>
              <a:rPr lang="en-US" sz="17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sz="1700" dirty="0">
              <a:solidFill>
                <a:srgbClr val="002060"/>
              </a:solidFill>
            </a:endParaRPr>
          </a:p>
        </p:txBody>
      </p:sp>
      <p:pic>
        <p:nvPicPr>
          <p:cNvPr id="8" name="Picture 7"/>
          <p:cNvPicPr/>
          <p:nvPr/>
        </p:nvPicPr>
        <p:blipFill rotWithShape="1">
          <a:blip r:embed="rId3"/>
          <a:srcRect l="9667" t="8575" r="9778" b="44383"/>
          <a:stretch/>
        </p:blipFill>
        <p:spPr bwMode="auto">
          <a:xfrm>
            <a:off x="671509" y="3967239"/>
            <a:ext cx="7772400" cy="2458530"/>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a:stretch>
            <a:fillRect/>
          </a:stretch>
        </p:blipFill>
        <p:spPr>
          <a:xfrm>
            <a:off x="1152075" y="6496906"/>
            <a:ext cx="1819275" cy="240102"/>
          </a:xfrm>
          <a:prstGeom prst="rect">
            <a:avLst/>
          </a:prstGeom>
        </p:spPr>
      </p:pic>
    </p:spTree>
    <p:extLst>
      <p:ext uri="{BB962C8B-B14F-4D97-AF65-F5344CB8AC3E}">
        <p14:creationId xmlns:p14="http://schemas.microsoft.com/office/powerpoint/2010/main" val="1503257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5" name="Text Box 7"/>
          <p:cNvSpPr txBox="1">
            <a:spLocks noChangeArrowheads="1"/>
          </p:cNvSpPr>
          <p:nvPr/>
        </p:nvSpPr>
        <p:spPr bwMode="auto">
          <a:xfrm>
            <a:off x="198408" y="1295400"/>
            <a:ext cx="87931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1"/>
              </a:buClr>
            </a:pP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You can change your password and password hint by going to “MY ACCOUNT DETAILS” section</a:t>
            </a:r>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altLang="en-US" dirty="0">
              <a:latin typeface="Times New Roman" pitchFamily="18" charset="0"/>
            </a:endParaRPr>
          </a:p>
        </p:txBody>
      </p:sp>
      <p:sp>
        <p:nvSpPr>
          <p:cNvPr id="43022" name="Rectangle 14"/>
          <p:cNvSpPr>
            <a:spLocks noGrp="1" noChangeArrowheads="1"/>
          </p:cNvSpPr>
          <p:nvPr>
            <p:ph type="title"/>
          </p:nvPr>
        </p:nvSpPr>
        <p:spPr>
          <a:xfrm>
            <a:off x="457200" y="152400"/>
            <a:ext cx="8186468" cy="1143000"/>
          </a:xfrm>
          <a:noFill/>
          <a:ln/>
        </p:spPr>
        <p:txBody>
          <a:bodyPr/>
          <a:lstStyle/>
          <a:p>
            <a:pPr algn="ctr"/>
            <a:r>
              <a:rPr lang="en-US" sz="4000" dirty="0" smtClean="0">
                <a:latin typeface="+mj-lt"/>
              </a:rPr>
              <a:t>Account Setup &amp; Maintenance </a:t>
            </a:r>
            <a:r>
              <a:rPr lang="en-US" sz="4000" dirty="0" err="1" smtClean="0">
                <a:latin typeface="+mj-lt"/>
              </a:rPr>
              <a:t>Cont</a:t>
            </a:r>
            <a:r>
              <a:rPr lang="en-US" sz="4000" dirty="0" smtClean="0">
                <a:latin typeface="+mj-lt"/>
              </a:rPr>
              <a:t>…</a:t>
            </a:r>
            <a:endParaRPr lang="en-US" altLang="en-US" sz="4000" dirty="0">
              <a:latin typeface="+mj-lt"/>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62222" t="23384" r="11000" b="54669"/>
          <a:stretch/>
        </p:blipFill>
        <p:spPr bwMode="auto">
          <a:xfrm>
            <a:off x="2356449" y="1811619"/>
            <a:ext cx="3810000" cy="1699260"/>
          </a:xfrm>
          <a:prstGeom prst="rect">
            <a:avLst/>
          </a:prstGeom>
          <a:ln>
            <a:noFill/>
          </a:ln>
          <a:extLst>
            <a:ext uri="{53640926-AAD7-44D8-BBD7-CCE9431645EC}">
              <a14:shadowObscured xmlns:a14="http://schemas.microsoft.com/office/drawing/2010/main"/>
            </a:ext>
          </a:extLst>
        </p:spPr>
      </p:pic>
      <p:sp>
        <p:nvSpPr>
          <p:cNvPr id="7" name="Text Box 7"/>
          <p:cNvSpPr txBox="1">
            <a:spLocks noChangeArrowheads="1"/>
          </p:cNvSpPr>
          <p:nvPr/>
        </p:nvSpPr>
        <p:spPr bwMode="auto">
          <a:xfrm>
            <a:off x="198408" y="3604403"/>
            <a:ext cx="879319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Click on VIEW DETAILS, a window will pop up with user information.</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lvl="0"/>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 ACCOUNT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DETAILS = User First and Last Name, Customer Number, Contact Number, Company Registration No (if applicable), Company VAT No(</a:t>
            </a:r>
            <a:r>
              <a:rPr lang="en-US" dirty="0" err="1">
                <a:solidFill>
                  <a:srgbClr val="002060"/>
                </a:solidFill>
                <a:latin typeface="Tahoma" panose="020B0604030504040204" pitchFamily="34" charset="0"/>
                <a:ea typeface="Tahoma" panose="020B0604030504040204" pitchFamily="34" charset="0"/>
                <a:cs typeface="Tahoma" panose="020B0604030504040204" pitchFamily="34" charset="0"/>
              </a:rPr>
              <a:t>ifapplicable</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lvl="0"/>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 BILLING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ADDRESS DETAILS</a:t>
            </a:r>
          </a:p>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r>
              <a:rPr lang="en-US" dirty="0" smtClean="0">
                <a:solidFill>
                  <a:srgbClr val="002060"/>
                </a:solidFill>
                <a:latin typeface="Tahoma" panose="020B0604030504040204" pitchFamily="34" charset="0"/>
                <a:ea typeface="Tahoma" panose="020B0604030504040204" pitchFamily="34" charset="0"/>
                <a:cs typeface="Tahoma" panose="020B0604030504040204" pitchFamily="34" charset="0"/>
              </a:rPr>
              <a:t>- LOGIN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DETAILS</a:t>
            </a:r>
            <a:endParaRPr lang="en-US" alt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169328" y="6418052"/>
            <a:ext cx="1819275" cy="352245"/>
          </a:xfrm>
          <a:prstGeom prst="rect">
            <a:avLst/>
          </a:prstGeom>
        </p:spPr>
      </p:pic>
    </p:spTree>
    <p:extLst>
      <p:ext uri="{BB962C8B-B14F-4D97-AF65-F5344CB8AC3E}">
        <p14:creationId xmlns:p14="http://schemas.microsoft.com/office/powerpoint/2010/main" val="977314777"/>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sz="half" idx="1"/>
          </p:nvPr>
        </p:nvSpPr>
        <p:spPr>
          <a:xfrm>
            <a:off x="508958" y="1322717"/>
            <a:ext cx="8022566" cy="350808"/>
          </a:xfrm>
          <a:noFill/>
          <a:ln/>
          <a:extLst>
            <a:ext uri="{909E8E84-426E-40DD-AFC4-6F175D3DCCD1}">
              <a14:hiddenFill xmlns:a14="http://schemas.microsoft.com/office/drawing/2010/main">
                <a:solidFill>
                  <a:schemeClr val="folHlink">
                    <a:alpha val="50000"/>
                  </a:schemeClr>
                </a:solidFill>
              </a14:hiddenFill>
            </a:ext>
          </a:extLst>
        </p:spPr>
        <p:txBody>
          <a:bodyPr>
            <a:normAutofit/>
          </a:bodyPr>
          <a:lstStyle/>
          <a:p>
            <a:pPr marL="0" indent="0">
              <a:lnSpc>
                <a:spcPct val="90000"/>
              </a:lnSpc>
              <a:buNone/>
            </a:pPr>
            <a:r>
              <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rPr>
              <a:t>To Change Password:</a:t>
            </a:r>
            <a:endParaRPr lang="en-US" altLang="en-US"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4"/>
          <p:cNvSpPr>
            <a:spLocks noGrp="1" noChangeArrowheads="1"/>
          </p:cNvSpPr>
          <p:nvPr>
            <p:ph type="title"/>
          </p:nvPr>
        </p:nvSpPr>
        <p:spPr>
          <a:xfrm>
            <a:off x="185467" y="84138"/>
            <a:ext cx="8673861" cy="1143000"/>
          </a:xfrm>
          <a:noFill/>
          <a:ln/>
        </p:spPr>
        <p:txBody>
          <a:bodyPr/>
          <a:lstStyle/>
          <a:p>
            <a:pPr algn="ctr"/>
            <a:r>
              <a:rPr lang="en-US" sz="4000" dirty="0" smtClean="0">
                <a:latin typeface="+mj-lt"/>
              </a:rPr>
              <a:t>Account Setup &amp; Maintenance </a:t>
            </a:r>
            <a:r>
              <a:rPr lang="en-US" sz="4000" dirty="0" err="1" smtClean="0">
                <a:latin typeface="+mj-lt"/>
              </a:rPr>
              <a:t>Cont</a:t>
            </a:r>
            <a:r>
              <a:rPr lang="en-US" sz="4000" dirty="0" smtClean="0">
                <a:latin typeface="+mj-lt"/>
              </a:rPr>
              <a:t>…</a:t>
            </a:r>
            <a:endParaRPr lang="en-US" altLang="en-US" sz="4000" dirty="0">
              <a:latin typeface="+mj-lt"/>
            </a:endParaRPr>
          </a:p>
        </p:txBody>
      </p:sp>
      <p:pic>
        <p:nvPicPr>
          <p:cNvPr id="13" name="Picture 12"/>
          <p:cNvPicPr/>
          <p:nvPr/>
        </p:nvPicPr>
        <p:blipFill rotWithShape="1">
          <a:blip r:embed="rId2">
            <a:extLst>
              <a:ext uri="{28A0092B-C50C-407E-A947-70E740481C1C}">
                <a14:useLocalDpi xmlns:a14="http://schemas.microsoft.com/office/drawing/2010/main" val="0"/>
              </a:ext>
            </a:extLst>
          </a:blip>
          <a:srcRect l="26111" t="63175" r="34889" b="4006"/>
          <a:stretch/>
        </p:blipFill>
        <p:spPr bwMode="auto">
          <a:xfrm>
            <a:off x="2385833" y="1673525"/>
            <a:ext cx="4924425" cy="2244725"/>
          </a:xfrm>
          <a:prstGeom prst="rect">
            <a:avLst/>
          </a:prstGeom>
          <a:ln>
            <a:noFill/>
          </a:ln>
          <a:extLst>
            <a:ext uri="{53640926-AAD7-44D8-BBD7-CCE9431645EC}">
              <a14:shadowObscured xmlns:a14="http://schemas.microsoft.com/office/drawing/2010/main"/>
            </a:ext>
          </a:extLst>
        </p:spPr>
      </p:pic>
      <p:sp>
        <p:nvSpPr>
          <p:cNvPr id="14" name="Rectangle 3"/>
          <p:cNvSpPr txBox="1">
            <a:spLocks noChangeArrowheads="1"/>
          </p:cNvSpPr>
          <p:nvPr/>
        </p:nvSpPr>
        <p:spPr>
          <a:xfrm>
            <a:off x="508958" y="4269057"/>
            <a:ext cx="8022566" cy="2123117"/>
          </a:xfrm>
          <a:prstGeom prst="rect">
            <a:avLst/>
          </a:prstGeom>
          <a:noFill/>
          <a:ln/>
          <a:extLst>
            <a:ext uri="{909E8E84-426E-40DD-AFC4-6F175D3DCCD1}">
              <a14:hiddenFill xmlns:a14="http://schemas.microsoft.com/office/drawing/2010/main">
                <a:solidFill>
                  <a:schemeClr val="folHlink">
                    <a:alpha val="50000"/>
                  </a:schemeClr>
                </a:solidFill>
              </a14:hiddenFill>
            </a:ext>
          </a:extLst>
        </p:spPr>
        <p:txBody>
          <a:bodyPr vert="horz" lIns="0" tIns="0" rIns="0" bIns="0" rtlCol="0">
            <a:normAutofit fontScale="92500"/>
          </a:bodyPr>
          <a:lstStyle>
            <a:lvl1pPr marL="342900" indent="-342900" algn="l" defTabSz="457200" rtl="0" eaLnBrk="1" latinLnBrk="0" hangingPunct="1">
              <a:spcBef>
                <a:spcPct val="20000"/>
              </a:spcBef>
              <a:buClr>
                <a:srgbClr val="147081"/>
              </a:buClr>
              <a:buSzPct val="70000"/>
              <a:buFont typeface="Arial"/>
              <a:buChar char="•"/>
              <a:defRPr sz="2800" kern="1200" baseline="0">
                <a:solidFill>
                  <a:schemeClr val="tx1"/>
                </a:solidFill>
                <a:latin typeface="Arial"/>
                <a:ea typeface="+mn-ea"/>
                <a:cs typeface="+mn-cs"/>
              </a:defRPr>
            </a:lvl1pPr>
            <a:lvl2pPr marL="742950" indent="-285750" algn="l" defTabSz="457200" rtl="0" eaLnBrk="1" latinLnBrk="0" hangingPunct="1">
              <a:spcBef>
                <a:spcPct val="20000"/>
              </a:spcBef>
              <a:buClr>
                <a:srgbClr val="147081"/>
              </a:buClr>
              <a:buSzPct val="70000"/>
              <a:buFont typeface="Arial"/>
              <a:buChar char="•"/>
              <a:defRPr sz="2400" kern="1200" baseline="0">
                <a:solidFill>
                  <a:schemeClr val="tx1"/>
                </a:solidFill>
                <a:latin typeface="Arial"/>
                <a:ea typeface="+mn-ea"/>
                <a:cs typeface="+mn-cs"/>
              </a:defRPr>
            </a:lvl2pPr>
            <a:lvl3pPr marL="1143000" indent="-228600" algn="l" defTabSz="457200" rtl="0" eaLnBrk="1" latinLnBrk="0" hangingPunct="1">
              <a:spcBef>
                <a:spcPct val="20000"/>
              </a:spcBef>
              <a:buClr>
                <a:srgbClr val="147081"/>
              </a:buClr>
              <a:buSzPct val="70000"/>
              <a:buFont typeface="Arial"/>
              <a:buChar char="•"/>
              <a:defRPr sz="2000" kern="1200" baseline="0">
                <a:solidFill>
                  <a:schemeClr val="tx1"/>
                </a:solidFill>
                <a:latin typeface="Arial"/>
                <a:ea typeface="+mn-ea"/>
                <a:cs typeface="+mn-cs"/>
              </a:defRPr>
            </a:lvl3pPr>
            <a:lvl4pPr marL="1600200" indent="-228600" algn="l" defTabSz="457200" rtl="0" eaLnBrk="1" latinLnBrk="0" hangingPunct="1">
              <a:spcBef>
                <a:spcPct val="20000"/>
              </a:spcBef>
              <a:buClr>
                <a:srgbClr val="147081"/>
              </a:buClr>
              <a:buSzPct val="70000"/>
              <a:buFont typeface="Arial"/>
              <a:buChar char="•"/>
              <a:defRPr sz="1800" kern="1200" baseline="0">
                <a:solidFill>
                  <a:schemeClr val="tx1"/>
                </a:solidFill>
                <a:latin typeface="Arial"/>
                <a:ea typeface="+mn-ea"/>
                <a:cs typeface="+mn-cs"/>
              </a:defRPr>
            </a:lvl4pPr>
            <a:lvl5pPr marL="2057400" indent="-228600" algn="l" defTabSz="457200" rtl="0" eaLnBrk="1" latinLnBrk="0" hangingPunct="1">
              <a:spcBef>
                <a:spcPct val="20000"/>
              </a:spcBef>
              <a:buClr>
                <a:srgbClr val="147081"/>
              </a:buClr>
              <a:buSzPct val="70000"/>
              <a:buFont typeface="Arial"/>
              <a:buChar char="•"/>
              <a:defRPr sz="18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solidFill>
                  <a:srgbClr val="002060"/>
                </a:solidFill>
                <a:latin typeface="Tahoma" panose="020B0604030504040204" pitchFamily="34" charset="0"/>
                <a:ea typeface="Tahoma" panose="020B0604030504040204" pitchFamily="34" charset="0"/>
                <a:cs typeface="Tahoma" panose="020B0604030504040204" pitchFamily="34" charset="0"/>
              </a:rPr>
              <a:t>Enter your old password.  Tab to New Password and enter your New Password. Tab to Confirm New Password and re-enter the new password.   </a:t>
            </a:r>
          </a:p>
          <a:p>
            <a:pPr marL="0" indent="0">
              <a:buNone/>
            </a:pPr>
            <a:r>
              <a:rPr lang="en-US" sz="19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1900" dirty="0">
                <a:solidFill>
                  <a:srgbClr val="002060"/>
                </a:solidFill>
                <a:latin typeface="Tahoma" panose="020B0604030504040204" pitchFamily="34" charset="0"/>
                <a:ea typeface="Tahoma" panose="020B0604030504040204" pitchFamily="34" charset="0"/>
                <a:cs typeface="Tahoma" panose="020B0604030504040204" pitchFamily="34" charset="0"/>
              </a:rPr>
              <a:t>Click “Submit” when done. </a:t>
            </a:r>
          </a:p>
          <a:p>
            <a:pPr marL="0" indent="0">
              <a:buNone/>
            </a:pPr>
            <a:r>
              <a:rPr lang="en-US" dirty="0"/>
              <a:t/>
            </a:r>
            <a:br>
              <a:rPr lang="en-US" dirty="0"/>
            </a:br>
            <a:endParaRPr lang="en-US" altLang="en-US"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143449" y="6133381"/>
            <a:ext cx="1819275" cy="609600"/>
          </a:xfrm>
          <a:prstGeom prst="rect">
            <a:avLst/>
          </a:prstGeom>
        </p:spPr>
      </p:pic>
    </p:spTree>
    <p:extLst>
      <p:ext uri="{BB962C8B-B14F-4D97-AF65-F5344CB8AC3E}">
        <p14:creationId xmlns:p14="http://schemas.microsoft.com/office/powerpoint/2010/main" val="9885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body" sz="half" idx="2"/>
          </p:nvPr>
        </p:nvSpPr>
        <p:spPr>
          <a:xfrm>
            <a:off x="733245" y="1325932"/>
            <a:ext cx="7582619" cy="3810000"/>
          </a:xfrm>
          <a:noFill/>
          <a:ln/>
          <a:extLst>
            <a:ext uri="{909E8E84-426E-40DD-AFC4-6F175D3DCCD1}">
              <a14:hiddenFill xmlns:a14="http://schemas.microsoft.com/office/drawing/2010/main">
                <a:solidFill>
                  <a:schemeClr val="folHlink">
                    <a:alpha val="50000"/>
                  </a:schemeClr>
                </a:solidFill>
              </a14:hiddenFill>
            </a:ext>
          </a:extLst>
        </p:spPr>
        <p:txBody>
          <a:bodyPr>
            <a:flatTx/>
          </a:bodyPr>
          <a:lstStyle/>
          <a:p>
            <a:pPr>
              <a:lnSpc>
                <a:spcPct val="80000"/>
              </a:lnSpc>
              <a:buFontTx/>
              <a:buNone/>
            </a:pPr>
            <a:r>
              <a:rPr lang="en-US" altLang="en-US" sz="1000" dirty="0"/>
              <a:t>	</a:t>
            </a:r>
          </a:p>
          <a:p>
            <a:pPr>
              <a:lnSpc>
                <a:spcPct val="80000"/>
              </a:lnSpc>
              <a:buFontTx/>
              <a:buNone/>
            </a:pPr>
            <a:r>
              <a:rPr lang="en-US" altLang="en-US" sz="1000" dirty="0" smtClean="0"/>
              <a:t> </a:t>
            </a:r>
            <a:r>
              <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rPr>
              <a:t>To Search for Parts, select “QUICK ORDER”</a:t>
            </a:r>
            <a:endParaRPr lang="en-US" altLang="en-US"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7112" name="Rectangle 8"/>
          <p:cNvSpPr>
            <a:spLocks noGrp="1" noChangeArrowheads="1"/>
          </p:cNvSpPr>
          <p:nvPr>
            <p:ph type="title"/>
          </p:nvPr>
        </p:nvSpPr>
        <p:spPr>
          <a:xfrm>
            <a:off x="381000" y="160338"/>
            <a:ext cx="7772400" cy="1143000"/>
          </a:xfrm>
          <a:noFill/>
          <a:ln/>
        </p:spPr>
        <p:txBody>
          <a:bodyPr/>
          <a:lstStyle/>
          <a:p>
            <a:pPr algn="ctr"/>
            <a:r>
              <a:rPr lang="en-US" altLang="en-US" sz="4000" dirty="0" smtClean="0">
                <a:latin typeface="+mj-lt"/>
              </a:rPr>
              <a:t>Search for Parts</a:t>
            </a:r>
            <a:endParaRPr lang="en-US" altLang="en-US" sz="4000" dirty="0">
              <a:latin typeface="+mj-lt"/>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10561" t="38454" r="64009" b="40317"/>
          <a:stretch/>
        </p:blipFill>
        <p:spPr bwMode="auto">
          <a:xfrm>
            <a:off x="1729956" y="1826255"/>
            <a:ext cx="4838700" cy="218757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33244" y="4286546"/>
            <a:ext cx="7420155" cy="369332"/>
          </a:xfrm>
          <a:prstGeom prst="rect">
            <a:avLst/>
          </a:prstGeom>
        </p:spPr>
        <p:txBody>
          <a:bodyPr wrap="square">
            <a:spAutoFit/>
          </a:bodyPr>
          <a:lstStyle/>
          <a:p>
            <a:r>
              <a:rPr lang="en-US" dirty="0">
                <a:solidFill>
                  <a:srgbClr val="002060"/>
                </a:solidFill>
                <a:latin typeface="Tahoma" panose="020B0604030504040204" pitchFamily="34" charset="0"/>
                <a:ea typeface="Tahoma" panose="020B0604030504040204" pitchFamily="34" charset="0"/>
              </a:rPr>
              <a:t>FVS</a:t>
            </a:r>
            <a:r>
              <a:rPr lang="en-US" spc="25" dirty="0">
                <a:solidFill>
                  <a:srgbClr val="002060"/>
                </a:solidFill>
                <a:latin typeface="Tahoma" panose="020B0604030504040204" pitchFamily="34" charset="0"/>
                <a:ea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rPr>
              <a:t>Customer </a:t>
            </a:r>
            <a:r>
              <a:rPr lang="en-US" spc="-35" dirty="0">
                <a:solidFill>
                  <a:srgbClr val="002060"/>
                </a:solidFill>
                <a:latin typeface="Tahoma" panose="020B0604030504040204" pitchFamily="34" charset="0"/>
                <a:ea typeface="Tahoma" panose="020B0604030504040204" pitchFamily="34" charset="0"/>
              </a:rPr>
              <a:t>P</a:t>
            </a:r>
            <a:r>
              <a:rPr lang="en-US" dirty="0">
                <a:solidFill>
                  <a:srgbClr val="002060"/>
                </a:solidFill>
                <a:latin typeface="Tahoma" panose="020B0604030504040204" pitchFamily="34" charset="0"/>
                <a:ea typeface="Tahoma" panose="020B0604030504040204" pitchFamily="34" charset="0"/>
              </a:rPr>
              <a:t>ortal has</a:t>
            </a:r>
            <a:r>
              <a:rPr lang="en-US" spc="15" dirty="0">
                <a:solidFill>
                  <a:srgbClr val="002060"/>
                </a:solidFill>
                <a:latin typeface="Tahoma" panose="020B0604030504040204" pitchFamily="34" charset="0"/>
                <a:ea typeface="Tahoma" panose="020B0604030504040204" pitchFamily="34" charset="0"/>
              </a:rPr>
              <a:t> </a:t>
            </a:r>
            <a:r>
              <a:rPr lang="en-US" spc="-5" dirty="0">
                <a:solidFill>
                  <a:srgbClr val="002060"/>
                </a:solidFill>
                <a:latin typeface="Tahoma" panose="020B0604030504040204" pitchFamily="34" charset="0"/>
                <a:ea typeface="Tahoma" panose="020B0604030504040204" pitchFamily="34" charset="0"/>
              </a:rPr>
              <a:t>r</a:t>
            </a:r>
            <a:r>
              <a:rPr lang="en-US" dirty="0">
                <a:solidFill>
                  <a:srgbClr val="002060"/>
                </a:solidFill>
                <a:latin typeface="Tahoma" panose="020B0604030504040204" pitchFamily="34" charset="0"/>
                <a:ea typeface="Tahoma" panose="020B0604030504040204" pitchFamily="34" charset="0"/>
              </a:rPr>
              <a:t>obust search </a:t>
            </a:r>
            <a:r>
              <a:rPr lang="en-US" spc="-10" dirty="0">
                <a:solidFill>
                  <a:srgbClr val="002060"/>
                </a:solidFill>
                <a:latin typeface="Tahoma" panose="020B0604030504040204" pitchFamily="34" charset="0"/>
                <a:ea typeface="Tahoma" panose="020B0604030504040204" pitchFamily="34" charset="0"/>
              </a:rPr>
              <a:t>f</a:t>
            </a:r>
            <a:r>
              <a:rPr lang="en-US" dirty="0">
                <a:solidFill>
                  <a:srgbClr val="002060"/>
                </a:solidFill>
                <a:latin typeface="Tahoma" panose="020B0604030504040204" pitchFamily="34" charset="0"/>
                <a:ea typeface="Tahoma" panose="020B0604030504040204" pitchFamily="34" charset="0"/>
              </a:rPr>
              <a:t>unctionali</a:t>
            </a:r>
            <a:r>
              <a:rPr lang="en-US" spc="-15" dirty="0">
                <a:solidFill>
                  <a:srgbClr val="002060"/>
                </a:solidFill>
                <a:latin typeface="Tahoma" panose="020B0604030504040204" pitchFamily="34" charset="0"/>
                <a:ea typeface="Tahoma" panose="020B0604030504040204" pitchFamily="34" charset="0"/>
              </a:rPr>
              <a:t>t</a:t>
            </a:r>
            <a:r>
              <a:rPr lang="en-US" spc="-130" dirty="0">
                <a:solidFill>
                  <a:srgbClr val="002060"/>
                </a:solidFill>
                <a:latin typeface="Tahoma" panose="020B0604030504040204" pitchFamily="34" charset="0"/>
                <a:ea typeface="Tahoma" panose="020B0604030504040204" pitchFamily="34" charset="0"/>
              </a:rPr>
              <a:t>y</a:t>
            </a:r>
            <a:r>
              <a:rPr lang="en-US" dirty="0">
                <a:solidFill>
                  <a:srgbClr val="002060"/>
                </a:solidFill>
                <a:latin typeface="Tahoma" panose="020B0604030504040204" pitchFamily="34" charset="0"/>
                <a:ea typeface="Tahoma" panose="020B0604030504040204" pitchFamily="34" charset="0"/>
              </a:rPr>
              <a:t>.</a:t>
            </a:r>
            <a:endParaRPr lang="en-US" dirty="0">
              <a:solidFill>
                <a:srgbClr val="002060"/>
              </a:solidFill>
            </a:endParaRPr>
          </a:p>
        </p:txBody>
      </p:sp>
      <p:pic>
        <p:nvPicPr>
          <p:cNvPr id="2" name="Picture 1"/>
          <p:cNvPicPr>
            <a:picLocks noChangeAspect="1"/>
          </p:cNvPicPr>
          <p:nvPr/>
        </p:nvPicPr>
        <p:blipFill>
          <a:blip r:embed="rId3"/>
          <a:stretch>
            <a:fillRect/>
          </a:stretch>
        </p:blipFill>
        <p:spPr>
          <a:xfrm>
            <a:off x="1065811" y="6264215"/>
            <a:ext cx="1819275" cy="593785"/>
          </a:xfrm>
          <a:prstGeom prst="rect">
            <a:avLst/>
          </a:prstGeom>
        </p:spPr>
      </p:pic>
    </p:spTree>
    <p:extLst>
      <p:ext uri="{BB962C8B-B14F-4D97-AF65-F5344CB8AC3E}">
        <p14:creationId xmlns:p14="http://schemas.microsoft.com/office/powerpoint/2010/main" val="118790469"/>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1" name="Rectangle 9"/>
          <p:cNvSpPr>
            <a:spLocks noGrp="1" noChangeArrowheads="1"/>
          </p:cNvSpPr>
          <p:nvPr>
            <p:ph type="title"/>
          </p:nvPr>
        </p:nvSpPr>
        <p:spPr>
          <a:xfrm>
            <a:off x="174171" y="261257"/>
            <a:ext cx="7772400" cy="881743"/>
          </a:xfrm>
          <a:noFill/>
          <a:ln/>
        </p:spPr>
        <p:txBody>
          <a:bodyPr/>
          <a:lstStyle/>
          <a:p>
            <a:pPr algn="ctr"/>
            <a:r>
              <a:rPr lang="en-US" sz="4000" dirty="0" smtClean="0">
                <a:latin typeface="+mj-lt"/>
              </a:rPr>
              <a:t>Search for Parts </a:t>
            </a:r>
            <a:r>
              <a:rPr lang="en-US" sz="4000" dirty="0" err="1" smtClean="0">
                <a:latin typeface="+mj-lt"/>
              </a:rPr>
              <a:t>Cont</a:t>
            </a:r>
            <a:r>
              <a:rPr lang="en-US" sz="4000" dirty="0" smtClean="0">
                <a:latin typeface="+mj-lt"/>
              </a:rPr>
              <a:t>…</a:t>
            </a:r>
            <a:endParaRPr lang="en-US" altLang="en-US" sz="4000" dirty="0">
              <a:latin typeface="+mj-lt"/>
            </a:endParaRPr>
          </a:p>
        </p:txBody>
      </p:sp>
      <p:sp>
        <p:nvSpPr>
          <p:cNvPr id="38915" name="Rectangle 3"/>
          <p:cNvSpPr>
            <a:spLocks noGrp="1" noChangeArrowheads="1"/>
          </p:cNvSpPr>
          <p:nvPr>
            <p:ph type="body" sz="half" idx="1"/>
          </p:nvPr>
        </p:nvSpPr>
        <p:spPr>
          <a:xfrm>
            <a:off x="414068" y="1317172"/>
            <a:ext cx="8316275" cy="3581400"/>
          </a:xfrm>
          <a:noFill/>
          <a:ln/>
          <a:extLst>
            <a:ext uri="{909E8E84-426E-40DD-AFC4-6F175D3DCCD1}">
              <a14:hiddenFill xmlns:a14="http://schemas.microsoft.com/office/drawing/2010/main">
                <a:solidFill>
                  <a:schemeClr val="folHlink">
                    <a:alpha val="50000"/>
                  </a:schemeClr>
                </a:solidFill>
              </a14:hiddenFill>
            </a:ext>
          </a:extLst>
        </p:spPr>
        <p:txBody>
          <a:bodyPr>
            <a:normAutofit/>
          </a:bodyPr>
          <a:lstStyle/>
          <a:p>
            <a:pPr marL="0" indent="0">
              <a:buNone/>
            </a:pPr>
            <a:r>
              <a:rPr lang="en-US" altLang="en-US" sz="1400" b="1" dirty="0" smtClean="0"/>
              <a:t> </a:t>
            </a:r>
            <a:r>
              <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rPr>
              <a:t>Clicking QUICK ORDER will take you into the search screen.</a:t>
            </a:r>
          </a:p>
          <a:p>
            <a:pPr marL="0" indent="0">
              <a:buNone/>
            </a:pPr>
            <a:endParaRPr lang="en-US" altLang="en-US" sz="1400" b="1" dirty="0"/>
          </a:p>
        </p:txBody>
      </p:sp>
      <p:pic>
        <p:nvPicPr>
          <p:cNvPr id="10" name="Picture 9"/>
          <p:cNvPicPr/>
          <p:nvPr/>
        </p:nvPicPr>
        <p:blipFill rotWithShape="1">
          <a:blip r:embed="rId3">
            <a:extLst>
              <a:ext uri="{28A0092B-C50C-407E-A947-70E740481C1C}">
                <a14:useLocalDpi xmlns:a14="http://schemas.microsoft.com/office/drawing/2010/main" val="0"/>
              </a:ext>
            </a:extLst>
          </a:blip>
          <a:srcRect l="9591" t="8355" r="10129" b="44894"/>
          <a:stretch/>
        </p:blipFill>
        <p:spPr bwMode="auto">
          <a:xfrm>
            <a:off x="193993" y="1728698"/>
            <a:ext cx="8756015" cy="2762250"/>
          </a:xfrm>
          <a:prstGeom prst="rect">
            <a:avLst/>
          </a:prstGeom>
          <a:ln>
            <a:noFill/>
          </a:ln>
          <a:extLst>
            <a:ext uri="{53640926-AAD7-44D8-BBD7-CCE9431645EC}">
              <a14:shadowObscured xmlns:a14="http://schemas.microsoft.com/office/drawing/2010/main"/>
            </a:ext>
          </a:extLst>
        </p:spPr>
      </p:pic>
      <p:sp>
        <p:nvSpPr>
          <p:cNvPr id="11" name="Oval 10"/>
          <p:cNvSpPr/>
          <p:nvPr/>
        </p:nvSpPr>
        <p:spPr>
          <a:xfrm>
            <a:off x="5461953" y="1931898"/>
            <a:ext cx="1724025"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258792" y="4513914"/>
            <a:ext cx="8626416" cy="1477328"/>
          </a:xfrm>
          <a:prstGeom prst="rect">
            <a:avLst/>
          </a:prstGeom>
        </p:spPr>
        <p:txBody>
          <a:bodyPr wrap="square">
            <a:spAutoFit/>
          </a:bodyPr>
          <a:lstStyle/>
          <a:p>
            <a:pPr marR="182880">
              <a:lnSpc>
                <a:spcPts val="1800"/>
              </a:lnSpc>
            </a:pPr>
            <a:r>
              <a:rPr lang="en-US" spc="-90" dirty="0">
                <a:solidFill>
                  <a:srgbClr val="002060"/>
                </a:solidFill>
                <a:latin typeface="Tahoma" panose="020B0604030504040204" pitchFamily="34" charset="0"/>
                <a:ea typeface="Tahoma" panose="020B0604030504040204" pitchFamily="34" charset="0"/>
                <a:cs typeface="Tahoma" panose="020B0604030504040204" pitchFamily="34" charset="0"/>
              </a:rPr>
              <a:t>Y</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ou can</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search based on description,</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figure</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numbe</a:t>
            </a:r>
            <a:r>
              <a:rPr lang="en-US" spc="-205" dirty="0">
                <a:solidFill>
                  <a:srgbClr val="002060"/>
                </a:solidFill>
                <a:latin typeface="Tahoma" panose="020B0604030504040204" pitchFamily="34" charset="0"/>
                <a:ea typeface="Tahoma" panose="020B0604030504040204" pitchFamily="34" charset="0"/>
                <a:cs typeface="Tahoma" panose="020B0604030504040204" pitchFamily="34" charset="0"/>
              </a:rPr>
              <a:t>r</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ANSI</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Class</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PSI</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and</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si</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z</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e.</a:t>
            </a:r>
          </a:p>
          <a:p>
            <a:pPr marR="182880">
              <a:lnSpc>
                <a:spcPts val="800"/>
              </a:lnSpc>
            </a:pP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R="182880">
              <a:lnSpc>
                <a:spcPts val="1000"/>
              </a:lnSpc>
            </a:pP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R="182880">
              <a:lnSpc>
                <a:spcPts val="1800"/>
              </a:lnSpc>
            </a:pP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Note:</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The</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more in</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f</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ormation pr</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o</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v</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ided gi</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v</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es more specif</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i</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c</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 r</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esults, which</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will also dec</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r</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ease</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the </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r</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eturn time </a:t>
            </a:r>
            <a:r>
              <a:rPr lang="en-US" spc="-10" dirty="0">
                <a:solidFill>
                  <a:srgbClr val="002060"/>
                </a:solidFill>
                <a:latin typeface="Tahoma" panose="020B0604030504040204" pitchFamily="34" charset="0"/>
                <a:ea typeface="Tahoma" panose="020B0604030504040204" pitchFamily="34" charset="0"/>
                <a:cs typeface="Tahoma" panose="020B0604030504040204" pitchFamily="34" charset="0"/>
              </a:rPr>
              <a:t>f</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or </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s</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ea</a:t>
            </a: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rch.</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R="182880">
              <a:lnSpc>
                <a:spcPts val="1800"/>
              </a:lnSpc>
            </a:pPr>
            <a:r>
              <a:rPr lang="en-US" spc="-5"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R="182880">
              <a:lnSpc>
                <a:spcPts val="1800"/>
              </a:lnSpc>
            </a:pP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Using the Search field in the top right corner enter search information.</a:t>
            </a:r>
            <a:endParaRPr lang="en-US"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stretch>
            <a:fillRect/>
          </a:stretch>
        </p:blipFill>
        <p:spPr>
          <a:xfrm>
            <a:off x="1091691" y="6248400"/>
            <a:ext cx="1819275" cy="609600"/>
          </a:xfrm>
          <a:prstGeom prst="rect">
            <a:avLst/>
          </a:prstGeom>
        </p:spPr>
      </p:pic>
    </p:spTree>
    <p:extLst>
      <p:ext uri="{BB962C8B-B14F-4D97-AF65-F5344CB8AC3E}">
        <p14:creationId xmlns:p14="http://schemas.microsoft.com/office/powerpoint/2010/main" val="1582124355"/>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Presentation with logo - Template">
  <a:themeElements>
    <a:clrScheme name="Forum">
      <a:dk1>
        <a:sysClr val="windowText" lastClr="000000"/>
      </a:dk1>
      <a:lt1>
        <a:srgbClr val="7F7F7F"/>
      </a:lt1>
      <a:dk2>
        <a:srgbClr val="1F497D"/>
      </a:dk2>
      <a:lt2>
        <a:srgbClr val="EEECE1"/>
      </a:lt2>
      <a:accent1>
        <a:srgbClr val="7F7F7F"/>
      </a:accent1>
      <a:accent2>
        <a:srgbClr val="9BBB59"/>
      </a:accent2>
      <a:accent3>
        <a:srgbClr val="409191"/>
      </a:accent3>
      <a:accent4>
        <a:srgbClr val="C0504D"/>
      </a:accent4>
      <a:accent5>
        <a:srgbClr val="F79646"/>
      </a:accent5>
      <a:accent6>
        <a:srgbClr val="F2E78E"/>
      </a:accent6>
      <a:hlink>
        <a:srgbClr val="002D3D"/>
      </a:hlink>
      <a:folHlink>
        <a:srgbClr val="1054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with logo - Template</Template>
  <TotalTime>2041</TotalTime>
  <Words>1204</Words>
  <Application>Microsoft Office PowerPoint</Application>
  <PresentationFormat>On-screen Show (4:3)</PresentationFormat>
  <Paragraphs>135</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Tahoma</vt:lpstr>
      <vt:lpstr>Times New Roman</vt:lpstr>
      <vt:lpstr>Presentation with logo - Template</vt:lpstr>
      <vt:lpstr>FVS Customer Portal </vt:lpstr>
      <vt:lpstr>Valves, service, and support…delivered</vt:lpstr>
      <vt:lpstr>PowerPoint Presentation</vt:lpstr>
      <vt:lpstr> </vt:lpstr>
      <vt:lpstr>Account Setup &amp; Maintenance</vt:lpstr>
      <vt:lpstr>Account Setup &amp; Maintenance Cont…</vt:lpstr>
      <vt:lpstr>Account Setup &amp; Maintenance Cont…</vt:lpstr>
      <vt:lpstr>Search for Parts</vt:lpstr>
      <vt:lpstr>Search for Parts Cont…</vt:lpstr>
      <vt:lpstr>Search for Parts Cont…</vt:lpstr>
      <vt:lpstr>Search for Parts Cont…</vt:lpstr>
      <vt:lpstr> Request for Quote</vt:lpstr>
      <vt:lpstr>Request for Quote Cont…</vt:lpstr>
      <vt:lpstr>Request for Quote Cont…</vt:lpstr>
      <vt:lpstr>Request for Quote Cont…</vt:lpstr>
      <vt:lpstr>Request for Quote Cont…</vt:lpstr>
      <vt:lpstr>Request for Quote Cont…</vt:lpstr>
      <vt:lpstr>Request for Quote Cont…</vt:lpstr>
      <vt:lpstr>Request for Quote Cont…</vt:lpstr>
      <vt:lpstr>Request for Quote Cont…</vt:lpstr>
      <vt:lpstr>Quote Confirmation</vt:lpstr>
      <vt:lpstr>Reviewing Quote/Order History</vt:lpstr>
      <vt:lpstr>Reviewing Quote/Order History Cont…</vt:lpstr>
      <vt:lpstr>Document Viewer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Systems</dc:title>
  <dc:creator>Peter Skertich</dc:creator>
  <cp:lastModifiedBy>Garcia, Elsie</cp:lastModifiedBy>
  <cp:revision>114</cp:revision>
  <cp:lastPrinted>2013-10-15T13:03:34Z</cp:lastPrinted>
  <dcterms:created xsi:type="dcterms:W3CDTF">2012-09-11T16:22:07Z</dcterms:created>
  <dcterms:modified xsi:type="dcterms:W3CDTF">2020-01-31T19:24:39Z</dcterms:modified>
</cp:coreProperties>
</file>